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4" r:id="rId1"/>
    <p:sldMasterId id="2147483678" r:id="rId2"/>
    <p:sldMasterId id="2147483686" r:id="rId3"/>
    <p:sldMasterId id="2147483702" r:id="rId4"/>
    <p:sldMasterId id="2147483710" r:id="rId5"/>
    <p:sldMasterId id="2147483694" r:id="rId6"/>
  </p:sldMasterIdLst>
  <p:notesMasterIdLst>
    <p:notesMasterId r:id="rId26"/>
  </p:notesMasterIdLst>
  <p:handoutMasterIdLst>
    <p:handoutMasterId r:id="rId27"/>
  </p:handoutMasterIdLst>
  <p:sldIdLst>
    <p:sldId id="256" r:id="rId7"/>
    <p:sldId id="257" r:id="rId8"/>
    <p:sldId id="279" r:id="rId9"/>
    <p:sldId id="280" r:id="rId10"/>
    <p:sldId id="270" r:id="rId11"/>
    <p:sldId id="265" r:id="rId12"/>
    <p:sldId id="269" r:id="rId13"/>
    <p:sldId id="274" r:id="rId14"/>
    <p:sldId id="259" r:id="rId15"/>
    <p:sldId id="272" r:id="rId16"/>
    <p:sldId id="266" r:id="rId17"/>
    <p:sldId id="273" r:id="rId18"/>
    <p:sldId id="267" r:id="rId19"/>
    <p:sldId id="275" r:id="rId20"/>
    <p:sldId id="282" r:id="rId21"/>
    <p:sldId id="278" r:id="rId22"/>
    <p:sldId id="283" r:id="rId23"/>
    <p:sldId id="284" r:id="rId24"/>
    <p:sldId id="276" r:id="rId25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92" autoAdjust="0"/>
    <p:restoredTop sz="94671"/>
  </p:normalViewPr>
  <p:slideViewPr>
    <p:cSldViewPr>
      <p:cViewPr varScale="1">
        <p:scale>
          <a:sx n="168" d="100"/>
          <a:sy n="168" d="100"/>
        </p:scale>
        <p:origin x="200" y="2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327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5DE67-2EA6-4809-AA89-F57164F32371}" type="datetimeFigureOut">
              <a:rPr lang="sv-SE" smtClean="0"/>
              <a:t>2024-04-25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444FA-FFCC-46FC-9553-688432611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202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00B7E-7A17-47E8-A5AB-33071C0C8AAA}" type="datetimeFigureOut">
              <a:rPr lang="sv-SE" smtClean="0"/>
              <a:pPr/>
              <a:t>2024-04-25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64AB5-3208-46EB-A2CB-53BA67DEFF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473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U_PPT_eld"/>
          <p:cNvPicPr>
            <a:picLocks noChangeAspect="1" noChangeArrowheads="1"/>
          </p:cNvPicPr>
          <p:nvPr userDrawn="1"/>
        </p:nvPicPr>
        <p:blipFill>
          <a:blip r:embed="rId2" cstate="print"/>
          <a:srcRect l="4988" t="-362"/>
          <a:stretch>
            <a:fillRect/>
          </a:stretch>
        </p:blipFill>
        <p:spPr bwMode="auto">
          <a:xfrm>
            <a:off x="0" y="1275606"/>
            <a:ext cx="5310514" cy="3867894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4614300"/>
            <a:ext cx="1123200" cy="210600"/>
          </a:xfrm>
        </p:spPr>
        <p:txBody>
          <a:bodyPr/>
          <a:lstStyle/>
          <a:p>
            <a:fld id="{DCAD0FF4-D49C-43BC-9119-4EF626B6C9BA}" type="datetime1">
              <a:rPr lang="en-GB" smtClean="0"/>
              <a:pPr/>
              <a:t>25/04/2024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492800" cy="210600"/>
          </a:xfrm>
        </p:spPr>
        <p:txBody>
          <a:bodyPr anchor="ctr" anchorCtr="0"/>
          <a:lstStyle/>
          <a:p>
            <a:r>
              <a:rPr lang="en-GB" dirty="0"/>
              <a:t>/Name </a:t>
            </a:r>
            <a:r>
              <a:rPr lang="en-GB" dirty="0" err="1"/>
              <a:t>Name</a:t>
            </a:r>
            <a:r>
              <a:rPr lang="en-GB" dirty="0"/>
              <a:t>, Institution or similar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4614300"/>
            <a:ext cx="2133600" cy="2106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565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8491B-5C7D-4886-A32E-282E775C62F9}" type="datetime1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8EFC5-A76B-401E-B133-CAEABAD1B776}" type="datetime1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E0EBE-F086-4435-9EC4-8EC38071AF6E}" type="datetime1">
              <a:rPr lang="sv-SE" smtClean="0"/>
              <a:t>2024-04-25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5A595-B558-487F-9DDD-C010FA050755}" type="datetime1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BE1BE-AB31-42EE-BCAF-7D0BBF807EA5}" type="datetime1">
              <a:rPr lang="sv-SE" smtClean="0"/>
              <a:t>2024-04-25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SU_PPT_olivkvist"/>
          <p:cNvPicPr>
            <a:picLocks noChangeAspect="1" noChangeArrowheads="1"/>
          </p:cNvPicPr>
          <p:nvPr userDrawn="1"/>
        </p:nvPicPr>
        <p:blipFill>
          <a:blip r:embed="rId2" cstate="print"/>
          <a:srcRect l="1746"/>
          <a:stretch>
            <a:fillRect/>
          </a:stretch>
        </p:blipFill>
        <p:spPr bwMode="auto">
          <a:xfrm>
            <a:off x="1588" y="317501"/>
            <a:ext cx="5077841" cy="4825999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4614300"/>
            <a:ext cx="1123200" cy="210600"/>
          </a:xfrm>
        </p:spPr>
        <p:txBody>
          <a:bodyPr/>
          <a:lstStyle/>
          <a:p>
            <a:fld id="{A4CBEAE2-6D28-4D97-B450-523CAF508E05}" type="datetime1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492800" cy="210600"/>
          </a:xfrm>
        </p:spPr>
        <p:txBody>
          <a:bodyPr/>
          <a:lstStyle/>
          <a:p>
            <a:r>
              <a:rPr lang="en-GB"/>
              <a:t>/Name Name, Institution or similar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4614300"/>
            <a:ext cx="2133600" cy="2106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91392-AAA6-40EB-B160-3E3B219E4C9E}" type="datetime1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57C7-76C0-45BA-9FF6-7855E784BABC}" type="datetime1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FA7AF-16EE-4BEF-BC78-A94BA5500CF2}" type="datetime1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381C0-A0E0-4824-8679-1895B623F017}" type="datetime1">
              <a:rPr lang="sv-SE" smtClean="0"/>
              <a:t>2024-04-25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C4272-7F51-4337-B704-357F433A00E2}" type="datetime1">
              <a:rPr lang="en-GB" smtClean="0"/>
              <a:pPr/>
              <a:t>25/04/2024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2753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503B-6435-4265-BB82-3F500C4F0E4D}" type="datetime1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F2C06-0809-4736-8637-61AEE6A0631F}" type="datetime1">
              <a:rPr lang="sv-SE" smtClean="0"/>
              <a:t>2024-04-25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/Name </a:t>
            </a:r>
            <a:r>
              <a:rPr lang="en-GB" dirty="0" err="1"/>
              <a:t>Name</a:t>
            </a:r>
            <a:r>
              <a:rPr lang="en-GB" dirty="0"/>
              <a:t>, Institution or similar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192" y="1210249"/>
            <a:ext cx="6385320" cy="435516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4614300"/>
            <a:ext cx="1123200" cy="210600"/>
          </a:xfrm>
        </p:spPr>
        <p:txBody>
          <a:bodyPr/>
          <a:lstStyle/>
          <a:p>
            <a:fld id="{A2623DF6-E839-4D38-8046-BD4816305B46}" type="datetime1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492800" cy="210600"/>
          </a:xfrm>
        </p:spPr>
        <p:txBody>
          <a:bodyPr/>
          <a:lstStyle/>
          <a:p>
            <a:r>
              <a:rPr lang="en-US"/>
              <a:t>/Name Name, Institution or similar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4614300"/>
            <a:ext cx="2133600" cy="2106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9229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18F9-95F6-4BC9-979D-CA9147EC1B03}" type="datetime1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50621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E5DA-DC22-4218-B5CB-EDC91BF1DC4B}" type="datetime1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32631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A504-2305-4309-A66E-9280538535BA}" type="datetime1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4060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C993E-7A95-4B54-BD31-6EBD0A713040}" type="datetime1">
              <a:rPr lang="sv-SE" smtClean="0"/>
              <a:t>2024-04-25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914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694D-961B-4349-A0A9-B9C5FE3AD250}" type="datetime1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7194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3312-33B4-47EC-B6C9-A7CE8CEADEAD}" type="datetime1">
              <a:rPr lang="sv-SE" smtClean="0"/>
              <a:t>2024-04-25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0111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811" y="1185814"/>
            <a:ext cx="5616624" cy="412224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4614300"/>
            <a:ext cx="1123200" cy="210600"/>
          </a:xfrm>
        </p:spPr>
        <p:txBody>
          <a:bodyPr/>
          <a:lstStyle/>
          <a:p>
            <a:fld id="{62CAAF94-B2D4-4EBC-944F-6B188124739F}" type="datetime1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492800" cy="210600"/>
          </a:xfrm>
        </p:spPr>
        <p:txBody>
          <a:bodyPr/>
          <a:lstStyle/>
          <a:p>
            <a:r>
              <a:rPr lang="en-US"/>
              <a:t>/Name Name, Institution or similar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4614300"/>
            <a:ext cx="2133600" cy="2106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2543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E8B0-0D26-4236-93F3-5803B98259AA}" type="datetime1">
              <a:rPr lang="en-GB" smtClean="0"/>
              <a:pPr/>
              <a:t>25/04/2024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6022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18F9-95F6-4BC9-979D-CA9147EC1B03}" type="datetime1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793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E5DA-DC22-4218-B5CB-EDC91BF1DC4B}" type="datetime1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4582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A504-2305-4309-A66E-9280538535BA}" type="datetime1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89344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C993E-7A95-4B54-BD31-6EBD0A713040}" type="datetime1">
              <a:rPr lang="sv-SE" smtClean="0"/>
              <a:t>2024-04-25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3095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694D-961B-4349-A0A9-B9C5FE3AD250}" type="datetime1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38585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3312-33B4-47EC-B6C9-A7CE8CEADEAD}" type="datetime1">
              <a:rPr lang="sv-SE" smtClean="0"/>
              <a:t>2024-04-25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3344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483518"/>
            <a:ext cx="5553597" cy="513445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4614300"/>
            <a:ext cx="1123200" cy="210600"/>
          </a:xfrm>
        </p:spPr>
        <p:txBody>
          <a:bodyPr/>
          <a:lstStyle/>
          <a:p>
            <a:fld id="{FDC0BCC4-2D3C-4885-B8D8-25035BC75C47}" type="datetime1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492800" cy="210600"/>
          </a:xfrm>
        </p:spPr>
        <p:txBody>
          <a:bodyPr/>
          <a:lstStyle/>
          <a:p>
            <a:r>
              <a:rPr lang="en-US"/>
              <a:t>/Name Name, Institution or similar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4614300"/>
            <a:ext cx="2133600" cy="2106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12269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618F9-95F6-4BC9-979D-CA9147EC1B03}" type="datetime1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47938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92000" y="2106000"/>
            <a:ext cx="3348000" cy="24111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291200" y="2106000"/>
            <a:ext cx="3348000" cy="24111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6E5DA-DC22-4218-B5CB-EDC91BF1DC4B}" type="datetime1">
              <a:rPr lang="sv-SE" smtClean="0"/>
              <a:t>2024-04-25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4582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DA504-2305-4309-A66E-9280538535BA}" type="datetime1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8934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>
            <a:lvl1pPr marL="1588" indent="-1588">
              <a:lnSpc>
                <a:spcPts val="2600"/>
              </a:lnSpc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1B277-EB7D-4555-93E9-632DD97DDC9D}" type="datetime1">
              <a:rPr lang="en-GB" smtClean="0"/>
              <a:pPr/>
              <a:t>25/04/2024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52117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C993E-7A95-4B54-BD31-6EBD0A713040}" type="datetime1">
              <a:rPr lang="sv-SE" smtClean="0"/>
              <a:t>2024-04-25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93095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E694D-961B-4349-A0A9-B9C5FE3AD250}" type="datetime1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3858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53312-33B4-47EC-B6C9-A7CE8CEADEAD}" type="datetime1">
              <a:rPr lang="sv-SE" smtClean="0"/>
              <a:t>2024-04-25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334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4690800" cy="596700"/>
          </a:xfrm>
          <a:prstGeom prst="rect">
            <a:avLst/>
          </a:prstGeom>
        </p:spPr>
        <p:txBody>
          <a:bodyPr anchor="t" anchorCtr="0"/>
          <a:lstStyle>
            <a:lvl1pPr>
              <a:defRPr/>
            </a:lvl1pPr>
          </a:lstStyle>
          <a:p>
            <a:r>
              <a:rPr lang="sv-SE"/>
              <a:t>Click to edit Master title style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792000" y="2106000"/>
            <a:ext cx="4690800" cy="24111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619600" y="1471500"/>
            <a:ext cx="3060000" cy="3045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F56C-8DD4-4518-B195-372A8CB95D71}" type="datetime1">
              <a:rPr lang="en-GB" smtClean="0"/>
              <a:pPr/>
              <a:t>25/04/2024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655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1458000"/>
            <a:ext cx="6850800" cy="305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Click to edit Master text styles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AB2B1-052C-4B1A-893D-771DF8B39875}" type="datetime1">
              <a:rPr lang="en-GB" smtClean="0"/>
              <a:pPr/>
              <a:t>25/04/2024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332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E2C68-A447-4207-AC49-529F7E83D889}" type="datetime1">
              <a:rPr lang="en-GB" smtClean="0"/>
              <a:pPr/>
              <a:t>25/04/2024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938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SU_PPT_kron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14778"/>
            <a:ext cx="4139952" cy="3828722"/>
          </a:xfrm>
          <a:prstGeom prst="rect">
            <a:avLst/>
          </a:prstGeom>
          <a:noFill/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8000" y="1827900"/>
            <a:ext cx="6631200" cy="1069200"/>
          </a:xfrm>
          <a:prstGeom prst="rect">
            <a:avLst/>
          </a:prstGeom>
        </p:spPr>
        <p:txBody>
          <a:bodyPr lIns="72000" tIns="36000" rIns="72000" bIns="36000" anchor="ctr" anchorCtr="0">
            <a:normAutofit/>
          </a:bodyPr>
          <a:lstStyle>
            <a:lvl1pPr algn="l">
              <a:defRPr sz="4400" b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8000" y="2894400"/>
            <a:ext cx="6631200" cy="87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2900"/>
              </a:lnSpc>
              <a:spcBef>
                <a:spcPts val="480"/>
              </a:spcBef>
              <a:buNone/>
              <a:defRPr sz="2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781200" y="4614300"/>
            <a:ext cx="1123200" cy="210600"/>
          </a:xfrm>
        </p:spPr>
        <p:txBody>
          <a:bodyPr/>
          <a:lstStyle/>
          <a:p>
            <a:fld id="{81F3E177-B054-4B9D-8004-308E2D7F943D}" type="datetime1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492800" cy="210600"/>
          </a:xfrm>
        </p:spPr>
        <p:txBody>
          <a:bodyPr/>
          <a:lstStyle/>
          <a:p>
            <a:r>
              <a:rPr lang="en-GB"/>
              <a:t>/Name Name, Institution or similar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88000" y="4614300"/>
            <a:ext cx="2133600" cy="210600"/>
          </a:xfrm>
        </p:spPr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BF6B-D11C-4DBB-8D76-439CA7DCBB46}" type="datetime1">
              <a:rPr lang="sv-SE" smtClean="0"/>
              <a:t>2024-04-25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/Name Name, Institution or similar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B66ED-EE6C-4E7E-848D-94DB84BF3115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46143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AEFE5D8C-6658-4CE8-AFEF-D97C75A23B81}" type="datetime1">
              <a:rPr lang="en-GB" smtClean="0"/>
              <a:pPr/>
              <a:t>25/04/2024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4614300"/>
            <a:ext cx="4492800" cy="2124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/Name </a:t>
            </a:r>
            <a:r>
              <a:rPr lang="en-GB" dirty="0" err="1"/>
              <a:t>Name</a:t>
            </a:r>
            <a:r>
              <a:rPr lang="en-GB" dirty="0"/>
              <a:t>, Institution or similar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4614300"/>
            <a:ext cx="21336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/>
              <a:t>Klicka här för att ändra mall för rubrikformat</a:t>
            </a:r>
            <a:endParaRPr lang="en-GB"/>
          </a:p>
        </p:txBody>
      </p:sp>
      <p:pic>
        <p:nvPicPr>
          <p:cNvPr id="12" name="Picture 11" descr="logo-org-engelsk_rgb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2612" y="195486"/>
            <a:ext cx="784800" cy="7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9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46143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30E40AC1-D8A3-42FB-8D94-E1F3579BD722}" type="datetime1">
              <a:rPr lang="sv-SE" smtClean="0"/>
              <a:t>2024-04-25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4614300"/>
            <a:ext cx="4492800" cy="2124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/Name </a:t>
            </a:r>
            <a:r>
              <a:rPr lang="en-GB" dirty="0" err="1"/>
              <a:t>Name</a:t>
            </a:r>
            <a:r>
              <a:rPr lang="en-GB" dirty="0"/>
              <a:t>, Institution or similar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4614300"/>
            <a:ext cx="21336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2" name="Picture 11" descr="logo-org-engelsk_rgb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2612" y="195486"/>
            <a:ext cx="784800" cy="74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46143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FC78CDE-4C16-4900-AE9E-1AFAC7855434}" type="datetime1">
              <a:rPr lang="sv-SE" smtClean="0"/>
              <a:t>2024-04-25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4614300"/>
            <a:ext cx="4492800" cy="2124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/Name </a:t>
            </a:r>
            <a:r>
              <a:rPr lang="en-GB" dirty="0" err="1"/>
              <a:t>Name</a:t>
            </a:r>
            <a:r>
              <a:rPr lang="en-GB" dirty="0"/>
              <a:t>, Institution or similar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4614300"/>
            <a:ext cx="21336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1" name="Picture 10" descr="logo-org-engelsk_rgb.pn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042612" y="195486"/>
            <a:ext cx="784800" cy="74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46143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5A30156D-AA91-415E-AB1C-BC43ECEBE9FE}" type="datetime1">
              <a:rPr lang="sv-SE" smtClean="0"/>
              <a:t>2024-04-25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4614300"/>
            <a:ext cx="4492800" cy="2124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GB" dirty="0"/>
              <a:t>/Name </a:t>
            </a:r>
            <a:r>
              <a:rPr lang="en-GB" dirty="0" err="1"/>
              <a:t>Name</a:t>
            </a:r>
            <a:r>
              <a:rPr lang="en-GB" dirty="0"/>
              <a:t>, Institution or similar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4614300"/>
            <a:ext cx="21336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02517"/>
            <a:ext cx="783842" cy="7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58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US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  <a:p>
            <a:pPr lvl="0"/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46143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E3740DB-0B36-4B46-BE14-F80D16154E26}" type="datetime1">
              <a:rPr lang="sv-SE" smtClean="0"/>
              <a:t>2024-04-25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4614300"/>
            <a:ext cx="4492800" cy="2124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4614300"/>
            <a:ext cx="21336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1" name="Bildobjekt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02517"/>
            <a:ext cx="783842" cy="7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40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92000" y="1458000"/>
            <a:ext cx="6850800" cy="5967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92000" y="2106000"/>
            <a:ext cx="6850800" cy="241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781200" y="4614300"/>
            <a:ext cx="11232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58CF522-B9A8-4152-A5F9-FA3557829EF1}" type="datetime1">
              <a:rPr lang="sv-SE" smtClean="0"/>
              <a:t>2024-04-25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936800" y="4614300"/>
            <a:ext cx="4492800" cy="2124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/Name </a:t>
            </a:r>
            <a:r>
              <a:rPr lang="en-US" dirty="0" err="1"/>
              <a:t>Name</a:t>
            </a:r>
            <a:r>
              <a:rPr lang="en-US" dirty="0"/>
              <a:t>, Institution or similar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88000" y="4614300"/>
            <a:ext cx="2133600" cy="210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400B66ED-EE6C-4E7E-848D-94DB84BF3115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02517"/>
            <a:ext cx="783842" cy="74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2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lnSpc>
          <a:spcPts val="2900"/>
        </a:lnSpc>
        <a:spcBef>
          <a:spcPct val="20000"/>
        </a:spcBef>
        <a:buSzPct val="93000"/>
        <a:buFont typeface="Verdana" pitchFamily="34" charset="0"/>
        <a:buChar char="●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en.wikipedia.org/wiki/File:Global_warming_hiatus.gi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08000" y="1851670"/>
            <a:ext cx="6631200" cy="1045430"/>
          </a:xfrm>
        </p:spPr>
        <p:txBody>
          <a:bodyPr>
            <a:normAutofit/>
          </a:bodyPr>
          <a:lstStyle/>
          <a:p>
            <a:r>
              <a:rPr lang="en-GB" dirty="0" err="1"/>
              <a:t>Vilse</a:t>
            </a:r>
            <a:r>
              <a:rPr lang="en-GB" dirty="0"/>
              <a:t> i </a:t>
            </a:r>
            <a:r>
              <a:rPr lang="en-GB" dirty="0" err="1"/>
              <a:t>statistiken</a:t>
            </a:r>
            <a:endParaRPr lang="en-GB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08000" y="3363838"/>
            <a:ext cx="6631200" cy="936104"/>
          </a:xfrm>
        </p:spPr>
        <p:txBody>
          <a:bodyPr>
            <a:normAutofit/>
          </a:bodyPr>
          <a:lstStyle/>
          <a:p>
            <a:r>
              <a:rPr lang="en-GB" dirty="0"/>
              <a:t>Tom Britton, </a:t>
            </a:r>
            <a:r>
              <a:rPr lang="en-GB" dirty="0" err="1"/>
              <a:t>Stockholms</a:t>
            </a:r>
            <a:r>
              <a:rPr lang="en-GB" dirty="0"/>
              <a:t> </a:t>
            </a:r>
            <a:r>
              <a:rPr lang="en-GB" dirty="0" err="1"/>
              <a:t>universitet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24" y="636322"/>
            <a:ext cx="6850800" cy="5967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Två</a:t>
            </a:r>
            <a:r>
              <a:rPr lang="en-US" dirty="0"/>
              <a:t> sorters </a:t>
            </a:r>
            <a:r>
              <a:rPr lang="en-US" dirty="0" err="1"/>
              <a:t>dödlighet</a:t>
            </a:r>
            <a:r>
              <a:rPr lang="en-US" dirty="0"/>
              <a:t> (covid bara </a:t>
            </a:r>
            <a:r>
              <a:rPr lang="en-US" dirty="0" err="1"/>
              <a:t>exempel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324" y="1563638"/>
            <a:ext cx="6850800" cy="2736304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Risken att få Covid </a:t>
            </a:r>
            <a:r>
              <a:rPr lang="sv-SE" b="1" dirty="0"/>
              <a:t>och</a:t>
            </a:r>
            <a:r>
              <a:rPr lang="sv-SE" dirty="0"/>
              <a:t> dö av det</a:t>
            </a:r>
          </a:p>
          <a:p>
            <a:r>
              <a:rPr lang="sv-SE" dirty="0"/>
              <a:t>Risken att dö </a:t>
            </a:r>
            <a:r>
              <a:rPr lang="sv-SE" b="1" dirty="0"/>
              <a:t>om</a:t>
            </a:r>
            <a:r>
              <a:rPr lang="sv-SE" dirty="0"/>
              <a:t> man fått Covid</a:t>
            </a:r>
          </a:p>
          <a:p>
            <a:endParaRPr lang="sv-SE" dirty="0"/>
          </a:p>
          <a:p>
            <a:r>
              <a:rPr lang="sv-SE" dirty="0"/>
              <a:t>Journalisten pratade om den övre och </a:t>
            </a:r>
            <a:r>
              <a:rPr lang="sv-SE" dirty="0" err="1"/>
              <a:t>Trump</a:t>
            </a:r>
            <a:r>
              <a:rPr lang="sv-SE" dirty="0"/>
              <a:t> svarade om den nedre …</a:t>
            </a:r>
          </a:p>
          <a:p>
            <a:r>
              <a:rPr lang="en-US" dirty="0" err="1"/>
              <a:t>Och</a:t>
            </a:r>
            <a:r>
              <a:rPr lang="en-US" dirty="0"/>
              <a:t> USA stack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gäller</a:t>
            </a:r>
            <a:r>
              <a:rPr lang="en-US" dirty="0"/>
              <a:t> </a:t>
            </a:r>
            <a:r>
              <a:rPr lang="en-US" dirty="0" err="1"/>
              <a:t>hur</a:t>
            </a:r>
            <a:r>
              <a:rPr lang="en-US" dirty="0"/>
              <a:t> </a:t>
            </a:r>
            <a:r>
              <a:rPr lang="en-US" dirty="0" err="1"/>
              <a:t>många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smittades</a:t>
            </a:r>
            <a:r>
              <a:rPr lang="en-US" dirty="0"/>
              <a:t>,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ovanligt</a:t>
            </a:r>
            <a:r>
              <a:rPr lang="en-US" dirty="0"/>
              <a:t> </a:t>
            </a:r>
            <a:r>
              <a:rPr lang="en-US" dirty="0" err="1"/>
              <a:t>många</a:t>
            </a:r>
            <a:r>
              <a:rPr lang="en-US" dirty="0"/>
              <a:t> </a:t>
            </a:r>
            <a:r>
              <a:rPr lang="en-US" b="1" dirty="0"/>
              <a:t>bland</a:t>
            </a:r>
            <a:r>
              <a:rPr lang="en-US" dirty="0"/>
              <a:t> dem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smittades</a:t>
            </a:r>
            <a:r>
              <a:rPr lang="en-US" dirty="0"/>
              <a:t> dog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282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12" y="915566"/>
            <a:ext cx="6850800" cy="596700"/>
          </a:xfrm>
        </p:spPr>
        <p:txBody>
          <a:bodyPr>
            <a:normAutofit/>
          </a:bodyPr>
          <a:lstStyle/>
          <a:p>
            <a:r>
              <a:rPr lang="en-US" dirty="0" err="1"/>
              <a:t>Komplicerade</a:t>
            </a:r>
            <a:r>
              <a:rPr lang="en-US" dirty="0"/>
              <a:t> </a:t>
            </a:r>
            <a:r>
              <a:rPr lang="en-US" dirty="0" err="1"/>
              <a:t>mått</a:t>
            </a:r>
            <a:r>
              <a:rPr lang="en-US" dirty="0"/>
              <a:t>: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012" y="1538632"/>
            <a:ext cx="6850800" cy="2571652"/>
          </a:xfrm>
        </p:spPr>
        <p:txBody>
          <a:bodyPr>
            <a:normAutofit fontScale="47500" lnSpcReduction="20000"/>
          </a:bodyPr>
          <a:lstStyle/>
          <a:p>
            <a:r>
              <a:rPr lang="sv-SE" sz="3600" dirty="0"/>
              <a:t>Inflation ska mäta hur priserna förändras över tiden</a:t>
            </a:r>
          </a:p>
          <a:p>
            <a:r>
              <a:rPr lang="sv-SE" sz="3600" dirty="0"/>
              <a:t>Vilka priser? Saker ”vi” handlar</a:t>
            </a:r>
          </a:p>
          <a:p>
            <a:r>
              <a:rPr lang="sv-SE" sz="3600" dirty="0"/>
              <a:t>Vad påverkar mest: 10% höjning av mjölk eller 10% höjning av Worcestershiresås?</a:t>
            </a:r>
          </a:p>
          <a:p>
            <a:r>
              <a:rPr lang="sv-SE" sz="3600" dirty="0"/>
              <a:t>Vad påverkar mest: 10% höjning på ICA Kvantum i Kungens kurva, eller 10% höjning i Bodsjö diverse?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4902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C8E96-6380-A009-5FBA-FABBCAEA7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08" y="598222"/>
            <a:ext cx="6850800" cy="596700"/>
          </a:xfrm>
        </p:spPr>
        <p:txBody>
          <a:bodyPr/>
          <a:lstStyle/>
          <a:p>
            <a:r>
              <a:rPr lang="en-SE" dirty="0"/>
              <a:t>Komplicerade mått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5A3D1-3EE3-B1D9-F5A9-CF0CEEFF4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800" y="1366200"/>
            <a:ext cx="6850800" cy="2411100"/>
          </a:xfrm>
        </p:spPr>
        <p:txBody>
          <a:bodyPr/>
          <a:lstStyle/>
          <a:p>
            <a:r>
              <a:rPr lang="en-SE" dirty="0"/>
              <a:t>=&gt; Det finns inte ett unikt sätt att definiera inflation (många prisjämförelser av olika varor </a:t>
            </a:r>
            <a:r>
              <a:rPr lang="en-GB" dirty="0"/>
              <a:t>i</a:t>
            </a:r>
            <a:r>
              <a:rPr lang="en-SE" dirty="0"/>
              <a:t> olika affärer)</a:t>
            </a:r>
          </a:p>
          <a:p>
            <a:r>
              <a:rPr lang="en-SE" b="1" dirty="0"/>
              <a:t>Men</a:t>
            </a:r>
            <a:r>
              <a:rPr lang="en-SE" dirty="0"/>
              <a:t>: så länge man använder ganska lika definition så bör </a:t>
            </a:r>
            <a:r>
              <a:rPr lang="en-SE" b="1" i="1" dirty="0"/>
              <a:t>förändringen</a:t>
            </a:r>
            <a:r>
              <a:rPr lang="en-SE" dirty="0"/>
              <a:t> av priser vara ungefär lika (oberoende av vilken def)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5054C-0195-B339-8890-B755DA35B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79380-0DFD-1C69-1F90-B7688F2C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5109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626400"/>
            <a:ext cx="6850800" cy="85110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Brottsstatistik</a:t>
            </a:r>
            <a:r>
              <a:rPr lang="en-US" dirty="0"/>
              <a:t>: “</a:t>
            </a:r>
            <a:r>
              <a:rPr lang="en-US" dirty="0" err="1"/>
              <a:t>Antalet</a:t>
            </a:r>
            <a:r>
              <a:rPr lang="en-US" dirty="0"/>
              <a:t> </a:t>
            </a:r>
            <a:r>
              <a:rPr lang="en-US" dirty="0" err="1"/>
              <a:t>våldtäkter</a:t>
            </a:r>
            <a:r>
              <a:rPr lang="en-US" dirty="0"/>
              <a:t> </a:t>
            </a:r>
            <a:r>
              <a:rPr lang="en-US" dirty="0" err="1"/>
              <a:t>ökar</a:t>
            </a:r>
            <a:r>
              <a:rPr lang="en-US" dirty="0"/>
              <a:t> med 10%”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200" y="1477502"/>
            <a:ext cx="6850800" cy="2789726"/>
          </a:xfrm>
        </p:spPr>
        <p:txBody>
          <a:bodyPr>
            <a:normAutofit/>
          </a:bodyPr>
          <a:lstStyle/>
          <a:p>
            <a:r>
              <a:rPr lang="sv-SE" dirty="0"/>
              <a:t>Alla våldtäkter, anmälda våldtäkter eller dömda våldtäkter?</a:t>
            </a:r>
          </a:p>
          <a:p>
            <a:r>
              <a:rPr lang="sv-SE" dirty="0"/>
              <a:t>Vidgad definition av våldtäkt i lagen</a:t>
            </a:r>
          </a:p>
          <a:p>
            <a:r>
              <a:rPr lang="sv-SE" dirty="0"/>
              <a:t>Ändras anmälningsbenägenheten?</a:t>
            </a:r>
          </a:p>
          <a:p>
            <a:r>
              <a:rPr lang="sv-SE" dirty="0"/>
              <a:t>Ändras uppklarningsprocenten?</a:t>
            </a:r>
          </a:p>
          <a:p>
            <a:endParaRPr lang="sv-SE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2246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FC986-E4CC-D4E3-E028-54BA536A7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E1231F-5F9B-4129-F43B-0AA8C600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A033196-4887-5183-78A8-10B7CF12E8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720" y="1121698"/>
            <a:ext cx="91440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hlinkClick r:id="rId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kumimoji="0" lang="en-SE" altLang="en-S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SE" altLang="en-SE" sz="18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</a:t>
            </a:r>
            <a:endParaRPr kumimoji="0" lang="en-SE" altLang="en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>
            <a:hlinkClick r:id="rId2"/>
            <a:extLst>
              <a:ext uri="{FF2B5EF4-FFF2-40B4-BE49-F238E27FC236}">
                <a16:creationId xmlns:a16="http://schemas.microsoft.com/office/drawing/2014/main" id="{40A3931B-555A-2C18-A506-AD51D1C0E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9622"/>
            <a:ext cx="4928096" cy="299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386EF6-5B70-FABD-BF16-A811C2673C1F}"/>
              </a:ext>
            </a:extLst>
          </p:cNvPr>
          <p:cNvSpPr txBox="1"/>
          <p:nvPr/>
        </p:nvSpPr>
        <p:spPr>
          <a:xfrm>
            <a:off x="2627784" y="626113"/>
            <a:ext cx="26384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3200" b="1" dirty="0"/>
              <a:t>Cherry-picking</a:t>
            </a:r>
          </a:p>
        </p:txBody>
      </p:sp>
    </p:spTree>
    <p:extLst>
      <p:ext uri="{BB962C8B-B14F-4D97-AF65-F5344CB8AC3E}">
        <p14:creationId xmlns:p14="http://schemas.microsoft.com/office/powerpoint/2010/main" val="1907757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D6A0-AE1B-157E-E521-1334F9FD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843558"/>
            <a:ext cx="6850800" cy="596700"/>
          </a:xfrm>
        </p:spPr>
        <p:txBody>
          <a:bodyPr/>
          <a:lstStyle/>
          <a:p>
            <a:r>
              <a:rPr lang="en-SE" dirty="0"/>
              <a:t>Cherry-picking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43A50-0CD0-7233-8174-A727A69EB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00" y="1635646"/>
            <a:ext cx="6850800" cy="2880320"/>
          </a:xfrm>
        </p:spPr>
        <p:txBody>
          <a:bodyPr>
            <a:normAutofit/>
          </a:bodyPr>
          <a:lstStyle/>
          <a:p>
            <a:r>
              <a:rPr lang="en-SE" dirty="0"/>
              <a:t>När det finns mycket data och man har ett syfte</a:t>
            </a:r>
          </a:p>
          <a:p>
            <a:r>
              <a:rPr lang="en-SE" dirty="0"/>
              <a:t>Ofta kan man välja ut delmängd av data som stödjer ens tes</a:t>
            </a:r>
          </a:p>
          <a:p>
            <a:r>
              <a:rPr lang="en-SE" dirty="0"/>
              <a:t>Ex: klimatförnekelse men det finns många!</a:t>
            </a:r>
          </a:p>
          <a:p>
            <a:r>
              <a:rPr lang="en-SE" dirty="0"/>
              <a:t>Besläktat: </a:t>
            </a:r>
            <a:r>
              <a:rPr lang="en-SE" b="1" dirty="0"/>
              <a:t>Publication bias</a:t>
            </a:r>
            <a:r>
              <a:rPr lang="en-SE" dirty="0"/>
              <a:t>. Endast studier som talar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ens</a:t>
            </a:r>
            <a:r>
              <a:rPr lang="en-GB" dirty="0"/>
              <a:t> </a:t>
            </a:r>
            <a:r>
              <a:rPr lang="en-GB" dirty="0" err="1"/>
              <a:t>önskade</a:t>
            </a:r>
            <a:r>
              <a:rPr lang="en-GB" dirty="0"/>
              <a:t> </a:t>
            </a:r>
            <a:r>
              <a:rPr lang="en-GB" dirty="0" err="1"/>
              <a:t>riktning</a:t>
            </a:r>
            <a:r>
              <a:rPr lang="en-GB" dirty="0"/>
              <a:t> </a:t>
            </a:r>
            <a:r>
              <a:rPr lang="en-GB" dirty="0" err="1"/>
              <a:t>offentliggörs</a:t>
            </a:r>
            <a:endParaRPr lang="en-GB" dirty="0"/>
          </a:p>
          <a:p>
            <a:r>
              <a:rPr lang="en-GB" dirty="0"/>
              <a:t>Ex: </a:t>
            </a:r>
            <a:r>
              <a:rPr lang="en-GB" dirty="0" err="1"/>
              <a:t>opinionsmätningar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intresseorganisationer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C3FF2-021A-CE83-C70E-A15239ECA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515A8-07CB-AA9B-CC18-56BFEB8A1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5975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D6A0-AE1B-157E-E521-1334F9FD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843558"/>
            <a:ext cx="6850800" cy="596700"/>
          </a:xfrm>
        </p:spPr>
        <p:txBody>
          <a:bodyPr/>
          <a:lstStyle/>
          <a:p>
            <a:r>
              <a:rPr lang="en-SE" dirty="0"/>
              <a:t>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43A50-0CD0-7233-8174-A727A69EB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00" y="1635646"/>
            <a:ext cx="6850800" cy="2880320"/>
          </a:xfrm>
        </p:spPr>
        <p:txBody>
          <a:bodyPr>
            <a:normAutofit fontScale="85000" lnSpcReduction="10000"/>
          </a:bodyPr>
          <a:lstStyle/>
          <a:p>
            <a:r>
              <a:rPr lang="en-SE" dirty="0"/>
              <a:t>I slutet av 2021 var ca </a:t>
            </a:r>
            <a:r>
              <a:rPr lang="en-SE" b="1" dirty="0"/>
              <a:t>hälften av covidpatienterna på sjukhus vaccinerade och hälften ovaccinerade</a:t>
            </a:r>
          </a:p>
          <a:p>
            <a:r>
              <a:rPr lang="en-SE" dirty="0"/>
              <a:t>Samma risk att bli allvarligt sjuk?</a:t>
            </a:r>
          </a:p>
          <a:p>
            <a:r>
              <a:rPr lang="en-SE" dirty="0"/>
              <a:t>Ca 85% av vuxna befolkningen var vaccinerad</a:t>
            </a:r>
          </a:p>
          <a:p>
            <a:r>
              <a:rPr lang="en-SE" dirty="0"/>
              <a:t>-&gt; Risken att hamna på sjukhus var 5.7 ggr högre för ovaccinerade!</a:t>
            </a:r>
          </a:p>
          <a:p>
            <a:r>
              <a:rPr lang="en-SE" dirty="0"/>
              <a:t>(500/1.5 milj)/(500/8.5 milj)= 8.5/1.5=5.7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C3FF2-021A-CE83-C70E-A15239ECA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515A8-07CB-AA9B-CC18-56BFEB8A1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19576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0D6A0-AE1B-157E-E521-1334F9FD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00" y="483518"/>
            <a:ext cx="6850800" cy="596700"/>
          </a:xfrm>
        </p:spPr>
        <p:txBody>
          <a:bodyPr/>
          <a:lstStyle/>
          <a:p>
            <a:r>
              <a:rPr lang="en-SE" dirty="0"/>
              <a:t>Kausalitet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43A50-0CD0-7233-8174-A727A69EB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800" y="1131590"/>
            <a:ext cx="6850800" cy="3168352"/>
          </a:xfrm>
        </p:spPr>
        <p:txBody>
          <a:bodyPr>
            <a:normAutofit fontScale="85000" lnSpcReduction="10000"/>
          </a:bodyPr>
          <a:lstStyle/>
          <a:p>
            <a:r>
              <a:rPr lang="en-SE" dirty="0"/>
              <a:t>Med data/statistik kan man (ganska) lätt finna </a:t>
            </a:r>
            <a:r>
              <a:rPr lang="en-SE" b="1" dirty="0"/>
              <a:t>samband</a:t>
            </a:r>
            <a:r>
              <a:rPr lang="en-SE" dirty="0"/>
              <a:t> mellan x och y</a:t>
            </a:r>
          </a:p>
          <a:p>
            <a:r>
              <a:rPr lang="en-SE" dirty="0"/>
              <a:t>Att finna </a:t>
            </a:r>
            <a:r>
              <a:rPr lang="en-SE" b="1" dirty="0"/>
              <a:t>orsakssamband</a:t>
            </a:r>
            <a:r>
              <a:rPr lang="en-SE" dirty="0"/>
              <a:t> (kausalitet) är mycket svårare! </a:t>
            </a:r>
            <a:r>
              <a:rPr lang="en-GB" dirty="0"/>
              <a:t>x-&gt;y,   y-&gt;x,   z-&gt; x &amp; y</a:t>
            </a:r>
            <a:endParaRPr lang="en-SE" dirty="0"/>
          </a:p>
          <a:p>
            <a:r>
              <a:rPr lang="en-SE" dirty="0"/>
              <a:t>Enda “enkla” sättet att </a:t>
            </a:r>
            <a:r>
              <a:rPr lang="en-SE"/>
              <a:t>finna orsakssamband</a:t>
            </a:r>
            <a:r>
              <a:rPr lang="en-SE" dirty="0"/>
              <a:t>: </a:t>
            </a:r>
            <a:r>
              <a:rPr lang="en-SE" b="1" dirty="0"/>
              <a:t>randomisera</a:t>
            </a:r>
            <a:r>
              <a:rPr lang="en-SE" dirty="0"/>
              <a:t> (en av statistikens viktigaste insikter!)</a:t>
            </a:r>
          </a:p>
          <a:p>
            <a:r>
              <a:rPr lang="en-SE" dirty="0"/>
              <a:t>Randomisera inte alltid möjligt. Kausal statistik: hett </a:t>
            </a:r>
          </a:p>
          <a:p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C3FF2-021A-CE83-C70E-A15239ECA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515A8-07CB-AA9B-CC18-56BFEB8A1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84772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6BFE0-0CD1-5146-CEB5-0DB998848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972" y="771550"/>
            <a:ext cx="6850800" cy="596700"/>
          </a:xfrm>
        </p:spPr>
        <p:txBody>
          <a:bodyPr/>
          <a:lstStyle/>
          <a:p>
            <a:r>
              <a:rPr lang="en-SE" dirty="0"/>
              <a:t>Lärdom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52921-3014-4CB5-E849-E0E226AC9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156" y="1635646"/>
            <a:ext cx="6850800" cy="2411100"/>
          </a:xfrm>
        </p:spPr>
        <p:txBody>
          <a:bodyPr/>
          <a:lstStyle/>
          <a:p>
            <a:r>
              <a:rPr lang="en-SE" dirty="0"/>
              <a:t>Till synes enkla statistikfrågor är ibland svåra</a:t>
            </a:r>
          </a:p>
          <a:p>
            <a:r>
              <a:rPr lang="en-SE" dirty="0"/>
              <a:t>Ibland lätt att gå vilse</a:t>
            </a:r>
          </a:p>
          <a:p>
            <a:r>
              <a:rPr lang="en-SE" dirty="0"/>
              <a:t>Ibland vill </a:t>
            </a:r>
            <a:r>
              <a:rPr lang="en-SE" b="1" dirty="0"/>
              <a:t>avsändaren</a:t>
            </a:r>
            <a:r>
              <a:rPr lang="en-SE" dirty="0"/>
              <a:t> förvränga sanningen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49A01-059D-EC62-8425-B6EA29530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0363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B568E-D29B-A23A-C8F2-F50FEA06C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F9E0F-B2B5-6FA5-9DC3-01E3006CB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227E6F-79A1-9DD1-509D-A46E14FC3DBC}"/>
              </a:ext>
            </a:extLst>
          </p:cNvPr>
          <p:cNvSpPr txBox="1"/>
          <p:nvPr/>
        </p:nvSpPr>
        <p:spPr>
          <a:xfrm>
            <a:off x="3581400" y="1930400"/>
            <a:ext cx="128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SE" sz="4000" b="1" dirty="0"/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198719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26400"/>
            <a:ext cx="6850800" cy="596700"/>
          </a:xfrm>
        </p:spPr>
        <p:txBody>
          <a:bodyPr>
            <a:normAutofit/>
          </a:bodyPr>
          <a:lstStyle/>
          <a:p>
            <a:r>
              <a:rPr lang="en-US" dirty="0" err="1"/>
              <a:t>Målsättning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200" y="1347910"/>
            <a:ext cx="6850800" cy="2880024"/>
          </a:xfrm>
        </p:spPr>
        <p:txBody>
          <a:bodyPr>
            <a:normAutofit/>
          </a:bodyPr>
          <a:lstStyle/>
          <a:p>
            <a:r>
              <a:rPr lang="sv-SE" dirty="0"/>
              <a:t>Beskriva </a:t>
            </a:r>
            <a:r>
              <a:rPr lang="sv-SE" b="1" dirty="0"/>
              <a:t>statistikämnets förändring</a:t>
            </a:r>
          </a:p>
          <a:p>
            <a:r>
              <a:rPr lang="sv-SE" dirty="0"/>
              <a:t>Ta upp exempel där det kan bli fel: svårt, oavsiktliga fel eller manipulation</a:t>
            </a:r>
          </a:p>
          <a:p>
            <a:r>
              <a:rPr lang="sv-SE" b="1" dirty="0"/>
              <a:t>Exempel</a:t>
            </a:r>
            <a:r>
              <a:rPr lang="sv-SE" dirty="0"/>
              <a:t>: Risker, dödlighet, komplicerade mått, brottsstatistik, Covid, </a:t>
            </a:r>
            <a:r>
              <a:rPr lang="sv-SE" dirty="0" err="1"/>
              <a:t>cherry-picking</a:t>
            </a:r>
            <a:r>
              <a:rPr lang="sv-SE" dirty="0"/>
              <a:t>, Kausalitet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1006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487B-7EBF-F755-1FA5-222B1D235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SE" dirty="0"/>
              <a:t>Statistikens användning har exploderat!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DFB93-696F-987C-6ECA-47A728240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E" dirty="0"/>
              <a:t>Två huvudorsaker:</a:t>
            </a:r>
          </a:p>
          <a:p>
            <a:r>
              <a:rPr lang="en-SE" dirty="0"/>
              <a:t>1. Mängd data 2024 = mängd data 2014*10^6 ?</a:t>
            </a:r>
          </a:p>
          <a:p>
            <a:r>
              <a:rPr lang="en-SE" dirty="0"/>
              <a:t>2. Datorkraft 2024= datorkraften 2014*10^2 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11EEE-C85B-8C3C-D658-CAA2D85B2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17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86A13-A959-D791-4BFD-D4FE8BAC7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E" dirty="0"/>
              <a:t>Konsekvenser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4249C-B22A-6209-68CE-A5DA03DF77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SE" dirty="0"/>
              <a:t>Statistiker ($$$) -&gt; Dataanlytiker ($$$$$)</a:t>
            </a:r>
          </a:p>
          <a:p>
            <a:r>
              <a:rPr lang="en-SE" dirty="0"/>
              <a:t>Ny arbetsmarknad: IT-bolag, Tech, spelbolag, finans</a:t>
            </a:r>
          </a:p>
          <a:p>
            <a:r>
              <a:rPr lang="en-SE" dirty="0"/>
              <a:t>Statistik -&gt; maskininlärning/AI</a:t>
            </a:r>
          </a:p>
          <a:p>
            <a:r>
              <a:rPr lang="en-SE" dirty="0"/>
              <a:t>Frågeställning-datainsamling-slutsatser -&gt; datadammsugning-frågesökning-prediktion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4A52D-CEB8-5627-287D-10FC74DDB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BF6DD-18A9-AF8B-0358-93598FAD0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2157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4218C-7C35-FB8F-2850-4E671548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781EA-7FB3-CC87-697C-01659D5C8A76}"/>
              </a:ext>
            </a:extLst>
          </p:cNvPr>
          <p:cNvSpPr txBox="1"/>
          <p:nvPr/>
        </p:nvSpPr>
        <p:spPr>
          <a:xfrm>
            <a:off x="971600" y="848201"/>
            <a:ext cx="6984776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Nu: </a:t>
            </a:r>
            <a:r>
              <a:rPr lang="en-GB" sz="2000" dirty="0" err="1"/>
              <a:t>Blandade</a:t>
            </a:r>
            <a:r>
              <a:rPr lang="en-GB" sz="2000" dirty="0"/>
              <a:t> </a:t>
            </a:r>
            <a:r>
              <a:rPr lang="en-GB" sz="2000" dirty="0" err="1"/>
              <a:t>statistikexempel</a:t>
            </a:r>
            <a:r>
              <a:rPr lang="en-GB" sz="2000" dirty="0"/>
              <a:t>: </a:t>
            </a:r>
            <a:r>
              <a:rPr lang="en-GB" sz="2000" b="1" dirty="0"/>
              <a:t>Risker</a:t>
            </a:r>
          </a:p>
          <a:p>
            <a:endParaRPr lang="en-GB" sz="2000" b="1" dirty="0"/>
          </a:p>
          <a:p>
            <a:r>
              <a:rPr lang="en-GB" i="1" dirty="0"/>
              <a:t>Expressen</a:t>
            </a:r>
            <a:r>
              <a:rPr lang="en-GB" b="1" dirty="0"/>
              <a:t>:</a:t>
            </a:r>
          </a:p>
          <a:p>
            <a:r>
              <a:rPr lang="en-GB" sz="2400" b="1" dirty="0" err="1"/>
              <a:t>Ökad</a:t>
            </a:r>
            <a:r>
              <a:rPr lang="en-GB" sz="2400" b="1" dirty="0"/>
              <a:t> risk för cancer med stress</a:t>
            </a:r>
          </a:p>
          <a:p>
            <a:r>
              <a:rPr lang="en-GB" sz="1600" dirty="0" err="1"/>
              <a:t>Publicerad</a:t>
            </a:r>
            <a:r>
              <a:rPr lang="en-GB" sz="1600" dirty="0"/>
              <a:t>: 25 </a:t>
            </a:r>
            <a:r>
              <a:rPr lang="en-GB" sz="1600" dirty="0" err="1"/>
              <a:t>jul</a:t>
            </a:r>
            <a:r>
              <a:rPr lang="en-GB" sz="1600" dirty="0"/>
              <a:t> 2006, </a:t>
            </a:r>
            <a:r>
              <a:rPr lang="en-GB" sz="1600" dirty="0" err="1"/>
              <a:t>Uppdaterad</a:t>
            </a:r>
            <a:r>
              <a:rPr lang="en-GB" sz="1600" dirty="0"/>
              <a:t>: 18 </a:t>
            </a:r>
            <a:r>
              <a:rPr lang="en-GB" sz="1600" dirty="0" err="1"/>
              <a:t>jun</a:t>
            </a:r>
            <a:r>
              <a:rPr lang="en-GB" sz="1600" dirty="0"/>
              <a:t> 2014</a:t>
            </a:r>
          </a:p>
          <a:p>
            <a:r>
              <a:rPr lang="en-GB" sz="2400" dirty="0"/>
              <a:t>Stress </a:t>
            </a:r>
            <a:r>
              <a:rPr lang="en-GB" sz="2400" dirty="0" err="1"/>
              <a:t>ökar</a:t>
            </a:r>
            <a:r>
              <a:rPr lang="en-GB" sz="2400" dirty="0"/>
              <a:t> </a:t>
            </a:r>
            <a:r>
              <a:rPr lang="en-GB" sz="2400" dirty="0" err="1"/>
              <a:t>tumörtillväxter</a:t>
            </a:r>
            <a:r>
              <a:rPr lang="en-GB" sz="2400" dirty="0"/>
              <a:t>.</a:t>
            </a:r>
          </a:p>
          <a:p>
            <a:r>
              <a:rPr lang="en-GB" sz="2400" dirty="0" err="1"/>
              <a:t>Enligt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amerikansk</a:t>
            </a:r>
            <a:r>
              <a:rPr lang="en-GB" sz="2400" dirty="0"/>
              <a:t> </a:t>
            </a:r>
            <a:r>
              <a:rPr lang="en-GB" sz="2400" dirty="0" err="1"/>
              <a:t>studie</a:t>
            </a:r>
            <a:r>
              <a:rPr lang="en-GB" sz="2400" dirty="0"/>
              <a:t> </a:t>
            </a:r>
            <a:r>
              <a:rPr lang="en-GB" sz="2400" dirty="0" err="1"/>
              <a:t>fastnar</a:t>
            </a:r>
            <a:r>
              <a:rPr lang="en-GB" sz="2400" dirty="0"/>
              <a:t> </a:t>
            </a:r>
            <a:r>
              <a:rPr lang="en-GB" sz="2400" dirty="0" err="1"/>
              <a:t>stresshormonerna</a:t>
            </a:r>
            <a:r>
              <a:rPr lang="en-GB" sz="2400" dirty="0"/>
              <a:t> </a:t>
            </a:r>
            <a:r>
              <a:rPr lang="en-GB" sz="2400" dirty="0" err="1"/>
              <a:t>på</a:t>
            </a:r>
            <a:r>
              <a:rPr lang="en-GB" sz="2400" dirty="0"/>
              <a:t> </a:t>
            </a:r>
            <a:r>
              <a:rPr lang="en-GB" sz="2400" dirty="0" err="1"/>
              <a:t>tumörerena</a:t>
            </a:r>
            <a:r>
              <a:rPr lang="en-GB" sz="2400" dirty="0"/>
              <a:t> </a:t>
            </a:r>
            <a:r>
              <a:rPr lang="en-GB" sz="2400" dirty="0" err="1"/>
              <a:t>som</a:t>
            </a:r>
            <a:r>
              <a:rPr lang="en-GB" sz="2400" dirty="0"/>
              <a:t> </a:t>
            </a:r>
            <a:r>
              <a:rPr lang="en-GB" sz="2400" dirty="0" err="1"/>
              <a:t>då</a:t>
            </a:r>
            <a:r>
              <a:rPr lang="en-GB" sz="2400" dirty="0"/>
              <a:t> </a:t>
            </a:r>
            <a:r>
              <a:rPr lang="en-GB" sz="2400" dirty="0" err="1"/>
              <a:t>växer</a:t>
            </a:r>
            <a:r>
              <a:rPr lang="en-GB" sz="2400" dirty="0"/>
              <a:t> </a:t>
            </a:r>
            <a:r>
              <a:rPr lang="en-GB" sz="2400" dirty="0" err="1"/>
              <a:t>ännu</a:t>
            </a:r>
            <a:r>
              <a:rPr lang="en-GB" sz="2400" dirty="0"/>
              <a:t> mer.</a:t>
            </a:r>
          </a:p>
          <a:p>
            <a:r>
              <a:rPr lang="en-GB" sz="2400" dirty="0"/>
              <a:t>- </a:t>
            </a:r>
            <a:r>
              <a:rPr lang="en-GB" sz="2400" dirty="0" err="1"/>
              <a:t>Vår</a:t>
            </a:r>
            <a:r>
              <a:rPr lang="en-GB" sz="2400" dirty="0"/>
              <a:t> </a:t>
            </a:r>
            <a:r>
              <a:rPr lang="en-GB" sz="2400" dirty="0" err="1"/>
              <a:t>forskning</a:t>
            </a:r>
            <a:r>
              <a:rPr lang="en-GB" sz="2400" dirty="0"/>
              <a:t> </a:t>
            </a:r>
            <a:r>
              <a:rPr lang="en-GB" sz="2400" dirty="0" err="1"/>
              <a:t>öppnar</a:t>
            </a:r>
            <a:r>
              <a:rPr lang="en-GB" sz="2400" dirty="0"/>
              <a:t> </a:t>
            </a:r>
            <a:r>
              <a:rPr lang="en-GB" sz="2400" dirty="0" err="1"/>
              <a:t>upp</a:t>
            </a:r>
            <a:r>
              <a:rPr lang="en-GB" sz="2400" dirty="0"/>
              <a:t> </a:t>
            </a:r>
            <a:r>
              <a:rPr lang="en-GB" sz="2400" dirty="0" err="1"/>
              <a:t>ett</a:t>
            </a:r>
            <a:r>
              <a:rPr lang="en-GB" sz="2400" dirty="0"/>
              <a:t> </a:t>
            </a:r>
            <a:r>
              <a:rPr lang="en-GB" sz="2400" dirty="0" err="1"/>
              <a:t>helt</a:t>
            </a:r>
            <a:r>
              <a:rPr lang="en-GB" sz="2400" dirty="0"/>
              <a:t> </a:t>
            </a:r>
            <a:r>
              <a:rPr lang="en-GB" sz="2400" dirty="0" err="1"/>
              <a:t>nytt</a:t>
            </a:r>
            <a:r>
              <a:rPr lang="en-GB" sz="2400" dirty="0"/>
              <a:t> </a:t>
            </a:r>
            <a:r>
              <a:rPr lang="en-GB" sz="2400" dirty="0" err="1"/>
              <a:t>fält</a:t>
            </a:r>
            <a:r>
              <a:rPr lang="en-GB" sz="2400" dirty="0"/>
              <a:t>, </a:t>
            </a:r>
            <a:r>
              <a:rPr lang="en-GB" sz="2400" dirty="0" err="1"/>
              <a:t>säger</a:t>
            </a:r>
            <a:r>
              <a:rPr lang="en-GB" sz="2400" dirty="0"/>
              <a:t> </a:t>
            </a:r>
            <a:r>
              <a:rPr lang="en-GB" sz="2400" dirty="0" err="1"/>
              <a:t>docenten</a:t>
            </a:r>
            <a:r>
              <a:rPr lang="en-GB" sz="2400" dirty="0"/>
              <a:t> Anil </a:t>
            </a:r>
            <a:r>
              <a:rPr lang="en-GB" sz="2400" dirty="0" err="1"/>
              <a:t>Soos</a:t>
            </a:r>
            <a:r>
              <a:rPr lang="en-GB" sz="2400" dirty="0"/>
              <a:t> vid University of Texas.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22A9E0-F189-064D-F178-EF6EC6B12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4400" y="4618500"/>
            <a:ext cx="4492800" cy="212400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926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Vad är värst?</a:t>
            </a:r>
          </a:p>
          <a:p>
            <a:r>
              <a:rPr lang="sv-SE" dirty="0"/>
              <a:t>X ökar risker för hudcancer med 10%</a:t>
            </a:r>
          </a:p>
          <a:p>
            <a:r>
              <a:rPr lang="en-US" dirty="0"/>
              <a:t>Y </a:t>
            </a:r>
            <a:r>
              <a:rPr lang="en-US" dirty="0" err="1"/>
              <a:t>ökar</a:t>
            </a:r>
            <a:r>
              <a:rPr lang="en-US" dirty="0"/>
              <a:t> </a:t>
            </a:r>
            <a:r>
              <a:rPr lang="en-US" dirty="0" err="1"/>
              <a:t>risken</a:t>
            </a:r>
            <a:r>
              <a:rPr lang="en-US" dirty="0"/>
              <a:t> för </a:t>
            </a:r>
            <a:r>
              <a:rPr lang="en-US" dirty="0" err="1"/>
              <a:t>gallväggscancer</a:t>
            </a:r>
            <a:r>
              <a:rPr lang="en-US" dirty="0"/>
              <a:t> med 100%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55DAC9-3B8F-0D74-ED53-41A751E7A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492800" cy="212400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5875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000" y="915566"/>
            <a:ext cx="6850800" cy="596700"/>
          </a:xfrm>
        </p:spPr>
        <p:txBody>
          <a:bodyPr/>
          <a:lstStyle/>
          <a:p>
            <a:r>
              <a:rPr lang="en-US" dirty="0"/>
              <a:t>Risker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200" y="1531068"/>
            <a:ext cx="6850800" cy="3083232"/>
          </a:xfrm>
        </p:spPr>
        <p:txBody>
          <a:bodyPr>
            <a:normAutofit fontScale="32500" lnSpcReduction="20000"/>
          </a:bodyPr>
          <a:lstStyle/>
          <a:p>
            <a:r>
              <a:rPr lang="sv-SE" sz="4000" dirty="0"/>
              <a:t>1 på 500 per år får hudcancer</a:t>
            </a:r>
          </a:p>
          <a:p>
            <a:r>
              <a:rPr lang="sv-SE" sz="4000" dirty="0"/>
              <a:t>1 på 10 000 per får gallväggscancer</a:t>
            </a:r>
          </a:p>
          <a:p>
            <a:r>
              <a:rPr lang="sv-SE" sz="4000" dirty="0"/>
              <a:t>Så bland 10 miljoner leder X till 0.1*10 </a:t>
            </a:r>
            <a:r>
              <a:rPr lang="sv-SE" sz="4000" dirty="0" err="1"/>
              <a:t>milj</a:t>
            </a:r>
            <a:r>
              <a:rPr lang="sv-SE" sz="4000" dirty="0"/>
              <a:t>/500= 2000 fler hudcancerfall</a:t>
            </a:r>
          </a:p>
          <a:p>
            <a:r>
              <a:rPr lang="sv-SE" sz="4000" dirty="0"/>
              <a:t>Och Y leder till 1*10 </a:t>
            </a:r>
            <a:r>
              <a:rPr lang="sv-SE" sz="4000" dirty="0" err="1"/>
              <a:t>milj</a:t>
            </a:r>
            <a:r>
              <a:rPr lang="sv-SE" sz="4000" dirty="0"/>
              <a:t>/10 000 = 1000 fler gallväggscancer</a:t>
            </a:r>
          </a:p>
          <a:p>
            <a:r>
              <a:rPr lang="sv-SE" sz="4000" dirty="0"/>
              <a:t>Så trots att Y ökar risken med 100% medan X ”bara” ökar risken med 10% så är X värre på individnivå </a:t>
            </a:r>
            <a:r>
              <a:rPr lang="sv-SE" sz="4000" b="1" dirty="0"/>
              <a:t>och</a:t>
            </a:r>
            <a:r>
              <a:rPr lang="sv-SE" sz="4000" dirty="0"/>
              <a:t> populationsnivå (dubbel absolut risk)</a:t>
            </a:r>
          </a:p>
          <a:p>
            <a:r>
              <a:rPr lang="sv-SE" sz="4000" dirty="0"/>
              <a:t>Oftast står bara att en risk är ”statistiskt bevisad” men inte omfattningen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18F7EB-0145-33FA-D9E5-24A678A5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36800" y="4614300"/>
            <a:ext cx="4492800" cy="212400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275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BCE5D-F571-7D5C-DA61-E400AB03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3074" name="Picture 2" descr="Donald Trump klädd i kostym. Han vinkar mot kameran.">
            <a:extLst>
              <a:ext uri="{FF2B5EF4-FFF2-40B4-BE49-F238E27FC236}">
                <a16:creationId xmlns:a16="http://schemas.microsoft.com/office/drawing/2014/main" id="{7A3BD67A-88D0-08EF-305E-3F4139772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576" y="1563638"/>
            <a:ext cx="4788024" cy="269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E22AF-EBCD-5CDC-6969-8AC4A7983587}"/>
              </a:ext>
            </a:extLst>
          </p:cNvPr>
          <p:cNvSpPr txBox="1"/>
          <p:nvPr/>
        </p:nvSpPr>
        <p:spPr>
          <a:xfrm>
            <a:off x="611560" y="316800"/>
            <a:ext cx="66247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 err="1"/>
              <a:t>Dödlighet</a:t>
            </a:r>
            <a:endParaRPr lang="en-GB" sz="3200" b="1" dirty="0"/>
          </a:p>
          <a:p>
            <a:r>
              <a:rPr lang="en-GB" sz="2400" b="1" dirty="0"/>
              <a:t>Trump </a:t>
            </a:r>
            <a:r>
              <a:rPr lang="en-GB" sz="2400" b="1" dirty="0" err="1"/>
              <a:t>nekar</a:t>
            </a:r>
            <a:r>
              <a:rPr lang="en-GB" sz="2400" b="1" dirty="0"/>
              <a:t> till USA:s </a:t>
            </a:r>
            <a:r>
              <a:rPr lang="en-GB" sz="2400" b="1" dirty="0" err="1"/>
              <a:t>dystra</a:t>
            </a:r>
            <a:r>
              <a:rPr lang="en-GB" sz="2400" b="1" dirty="0"/>
              <a:t> </a:t>
            </a:r>
            <a:r>
              <a:rPr lang="en-GB" sz="2400" b="1" dirty="0" err="1"/>
              <a:t>coronastatistik</a:t>
            </a:r>
            <a:r>
              <a:rPr lang="en-GB" sz="2400" b="1" dirty="0"/>
              <a:t> </a:t>
            </a:r>
            <a:r>
              <a:rPr lang="en-GB" sz="2400" b="1" dirty="0" err="1"/>
              <a:t>i</a:t>
            </a:r>
            <a:r>
              <a:rPr lang="en-GB" sz="2400" b="1" dirty="0"/>
              <a:t> tv-</a:t>
            </a:r>
            <a:r>
              <a:rPr lang="en-GB" sz="2400" b="1" dirty="0" err="1"/>
              <a:t>intervju</a:t>
            </a:r>
            <a:r>
              <a:rPr lang="en-GB" sz="2400" b="1" dirty="0"/>
              <a:t>: ''Vi </a:t>
            </a:r>
            <a:r>
              <a:rPr lang="en-GB" sz="2400" b="1" dirty="0" err="1"/>
              <a:t>hör</a:t>
            </a:r>
            <a:r>
              <a:rPr lang="en-GB" sz="2400" b="1" dirty="0"/>
              <a:t> till </a:t>
            </a:r>
            <a:r>
              <a:rPr lang="en-GB" sz="2400" b="1" dirty="0" err="1"/>
              <a:t>dem</a:t>
            </a:r>
            <a:r>
              <a:rPr lang="en-GB" sz="2400" b="1" dirty="0"/>
              <a:t> med </a:t>
            </a:r>
            <a:r>
              <a:rPr lang="en-GB" sz="2400" b="1" dirty="0" err="1"/>
              <a:t>lägst</a:t>
            </a:r>
            <a:r>
              <a:rPr lang="en-GB" sz="2400" b="1" dirty="0"/>
              <a:t> </a:t>
            </a:r>
            <a:r>
              <a:rPr lang="en-GB" sz="2400" b="1" dirty="0" err="1"/>
              <a:t>dödlighet</a:t>
            </a:r>
            <a:r>
              <a:rPr lang="en-GB" sz="2400" b="1" dirty="0"/>
              <a:t>''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9774312-072D-166C-E508-353529BBD6A9}"/>
              </a:ext>
            </a:extLst>
          </p:cNvPr>
          <p:cNvSpPr txBox="1">
            <a:spLocks/>
          </p:cNvSpPr>
          <p:nvPr/>
        </p:nvSpPr>
        <p:spPr>
          <a:xfrm>
            <a:off x="1789188" y="4614300"/>
            <a:ext cx="4492800" cy="212400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defPPr>
              <a:defRPr lang="sv-SE"/>
            </a:defPPr>
            <a:lvl1pPr marL="0" algn="l" defTabSz="914400" rtl="0" eaLnBrk="1" latinLnBrk="0" hangingPunct="1">
              <a:defRPr sz="1200" kern="120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733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Dödlighet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Under pandemin nekade </a:t>
            </a:r>
            <a:r>
              <a:rPr lang="sv-SE" dirty="0" err="1"/>
              <a:t>Trump</a:t>
            </a:r>
            <a:r>
              <a:rPr lang="sv-SE" dirty="0"/>
              <a:t> till att USA hade bland de högsta </a:t>
            </a:r>
            <a:r>
              <a:rPr lang="sv-SE" dirty="0" err="1"/>
              <a:t>dödligheterna</a:t>
            </a:r>
            <a:r>
              <a:rPr lang="sv-SE" dirty="0"/>
              <a:t> i världen</a:t>
            </a:r>
          </a:p>
          <a:p>
            <a:r>
              <a:rPr lang="sv-SE" dirty="0"/>
              <a:t>”Tvärtom: vi hör till dem med lägst dödlighet”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65270639"/>
      </p:ext>
    </p:extLst>
  </p:cSld>
  <p:clrMapOvr>
    <a:masterClrMapping/>
  </p:clrMapOvr>
</p:sld>
</file>

<file path=ppt/theme/theme1.xml><?xml version="1.0" encoding="utf-8"?>
<a:theme xmlns:a="http://schemas.openxmlformats.org/drawingml/2006/main" name="Britton_LSE_eng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35C3571-A9E5-6E48-B4FD-FE99CA993A6A}" vid="{4A96489F-5A37-6040-9BBE-D4A504EF101F}"/>
    </a:ext>
  </a:extLst>
</a:theme>
</file>

<file path=ppt/theme/theme2.xml><?xml version="1.0" encoding="utf-8"?>
<a:theme xmlns:a="http://schemas.openxmlformats.org/drawingml/2006/main" name="4 3 language test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35C3571-A9E5-6E48-B4FD-FE99CA993A6A}" vid="{AD02BB03-BA07-804D-8DA3-6DC77814A096}"/>
    </a:ext>
  </a:extLst>
</a:theme>
</file>

<file path=ppt/theme/theme3.xml><?xml version="1.0" encoding="utf-8"?>
<a:theme xmlns:a="http://schemas.openxmlformats.org/drawingml/2006/main" name="SU Light Olive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35C3571-A9E5-6E48-B4FD-FE99CA993A6A}" vid="{4B78B987-4F59-B94D-83E9-02FED629A6DA}"/>
    </a:ext>
  </a:extLst>
</a:theme>
</file>

<file path=ppt/theme/theme4.xml><?xml version="1.0" encoding="utf-8"?>
<a:theme xmlns:a="http://schemas.openxmlformats.org/drawingml/2006/main" name="SU Dark Flame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35C3571-A9E5-6E48-B4FD-FE99CA993A6A}" vid="{5FF9E1F6-7EBE-FB43-8BA9-B31AABF85AB2}"/>
    </a:ext>
  </a:extLst>
</a:theme>
</file>

<file path=ppt/theme/theme5.xml><?xml version="1.0" encoding="utf-8"?>
<a:theme xmlns:a="http://schemas.openxmlformats.org/drawingml/2006/main" name="SU Dark Crown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35C3571-A9E5-6E48-B4FD-FE99CA993A6A}" vid="{DB31D3E3-4139-AD48-A708-6CC7200AF3FA}"/>
    </a:ext>
  </a:extLst>
</a:theme>
</file>

<file path=ppt/theme/theme6.xml><?xml version="1.0" encoding="utf-8"?>
<a:theme xmlns:a="http://schemas.openxmlformats.org/drawingml/2006/main" name="SU Dark Branch">
  <a:themeElements>
    <a:clrScheme name="SU">
      <a:dk1>
        <a:srgbClr val="002F5F"/>
      </a:dk1>
      <a:lt1>
        <a:srgbClr val="FFFFFF"/>
      </a:lt1>
      <a:dk2>
        <a:srgbClr val="002F5F"/>
      </a:dk2>
      <a:lt2>
        <a:srgbClr val="808080"/>
      </a:lt2>
      <a:accent1>
        <a:srgbClr val="A3A86B"/>
      </a:accent1>
      <a:accent2>
        <a:srgbClr val="ACDEE6"/>
      </a:accent2>
      <a:accent3>
        <a:srgbClr val="9BB2CE"/>
      </a:accent3>
      <a:accent4>
        <a:srgbClr val="D95E00"/>
      </a:accent4>
      <a:accent5>
        <a:srgbClr val="DADCC3"/>
      </a:accent5>
      <a:accent6>
        <a:srgbClr val="FF9B4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35C3571-A9E5-6E48-B4FD-FE99CA993A6A}" vid="{5A3ED2AE-F351-9346-959F-9A1AEF78F9E8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Britton_LSE_eng.potx</Template>
  <TotalTime>7254</TotalTime>
  <Words>690</Words>
  <Application>Microsoft Macintosh PowerPoint</Application>
  <PresentationFormat>On-screen Show (16:9)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Verdana</vt:lpstr>
      <vt:lpstr>Britton_LSE_eng</vt:lpstr>
      <vt:lpstr>4 3 language test</vt:lpstr>
      <vt:lpstr>SU Light Olive</vt:lpstr>
      <vt:lpstr>SU Dark Flame</vt:lpstr>
      <vt:lpstr>SU Dark Crown</vt:lpstr>
      <vt:lpstr>SU Dark Branch</vt:lpstr>
      <vt:lpstr>Vilse i statistiken</vt:lpstr>
      <vt:lpstr>Målsättning</vt:lpstr>
      <vt:lpstr>Statistikens användning har exploderat!</vt:lpstr>
      <vt:lpstr>Konsekvenser</vt:lpstr>
      <vt:lpstr>PowerPoint Presentation</vt:lpstr>
      <vt:lpstr>Risker</vt:lpstr>
      <vt:lpstr>Risker</vt:lpstr>
      <vt:lpstr>PowerPoint Presentation</vt:lpstr>
      <vt:lpstr>Dödlighet</vt:lpstr>
      <vt:lpstr>Två sorters dödlighet (covid bara exempel)</vt:lpstr>
      <vt:lpstr>Komplicerade mått: Inflation</vt:lpstr>
      <vt:lpstr>Komplicerade mått</vt:lpstr>
      <vt:lpstr>Brottsstatistik: “Antalet våldtäkter ökar med 10%”</vt:lpstr>
      <vt:lpstr>PowerPoint Presentation</vt:lpstr>
      <vt:lpstr>Cherry-picking</vt:lpstr>
      <vt:lpstr>Covid-19</vt:lpstr>
      <vt:lpstr>Kausalitet</vt:lpstr>
      <vt:lpstr>Lärdom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Fredrik Björk</dc:creator>
  <cp:lastModifiedBy>Microsoft Office User</cp:lastModifiedBy>
  <cp:revision>84</cp:revision>
  <dcterms:created xsi:type="dcterms:W3CDTF">2020-04-22T09:37:30Z</dcterms:created>
  <dcterms:modified xsi:type="dcterms:W3CDTF">2024-04-25T13:25:12Z</dcterms:modified>
</cp:coreProperties>
</file>