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6" r:id="rId2"/>
    <p:sldId id="277" r:id="rId3"/>
    <p:sldId id="297" r:id="rId4"/>
    <p:sldId id="281" r:id="rId5"/>
    <p:sldId id="282" r:id="rId6"/>
    <p:sldId id="276" r:id="rId7"/>
    <p:sldId id="283" r:id="rId8"/>
    <p:sldId id="284" r:id="rId9"/>
    <p:sldId id="285" r:id="rId10"/>
    <p:sldId id="301" r:id="rId11"/>
    <p:sldId id="291" r:id="rId12"/>
    <p:sldId id="262" r:id="rId13"/>
    <p:sldId id="289" r:id="rId14"/>
    <p:sldId id="258" r:id="rId15"/>
    <p:sldId id="298" r:id="rId16"/>
    <p:sldId id="299" r:id="rId17"/>
    <p:sldId id="302" r:id="rId18"/>
    <p:sldId id="303" r:id="rId19"/>
    <p:sldId id="288" r:id="rId20"/>
    <p:sldId id="294" r:id="rId21"/>
    <p:sldId id="263"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6B0B5-3F88-41C6-8AE8-E2A0655B6703}" type="datetimeFigureOut">
              <a:rPr lang="sv-SE" smtClean="0"/>
              <a:t>2019-03-04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C86C9-38BB-4D43-8A39-D3455B9905ED}" type="slidenum">
              <a:rPr lang="sv-SE" smtClean="0"/>
              <a:t>‹#›</a:t>
            </a:fld>
            <a:endParaRPr lang="sv-SE"/>
          </a:p>
        </p:txBody>
      </p:sp>
    </p:spTree>
    <p:extLst>
      <p:ext uri="{BB962C8B-B14F-4D97-AF65-F5344CB8AC3E}">
        <p14:creationId xmlns:p14="http://schemas.microsoft.com/office/powerpoint/2010/main" val="309068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ADC86C9-38BB-4D43-8A39-D3455B9905ED}" type="slidenum">
              <a:rPr lang="sv-SE" smtClean="0"/>
              <a:t>3</a:t>
            </a:fld>
            <a:endParaRPr lang="sv-SE"/>
          </a:p>
        </p:txBody>
      </p:sp>
    </p:spTree>
    <p:extLst>
      <p:ext uri="{BB962C8B-B14F-4D97-AF65-F5344CB8AC3E}">
        <p14:creationId xmlns:p14="http://schemas.microsoft.com/office/powerpoint/2010/main" val="15042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ADC86C9-38BB-4D43-8A39-D3455B9905ED}" type="slidenum">
              <a:rPr lang="sv-SE" smtClean="0"/>
              <a:t>5</a:t>
            </a:fld>
            <a:endParaRPr lang="sv-SE"/>
          </a:p>
        </p:txBody>
      </p:sp>
    </p:spTree>
    <p:extLst>
      <p:ext uri="{BB962C8B-B14F-4D97-AF65-F5344CB8AC3E}">
        <p14:creationId xmlns:p14="http://schemas.microsoft.com/office/powerpoint/2010/main" val="344824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Grundtanken med materialet var att det skulle vara för elever i störst svårigheter, utifrån de erfarenheter jag har av elever med komplicerat lärande, låg motivation, neuropsykiatriska förtecken eller andra försvårande omständigheter. För elever som av olika anledningar tillgodogör sig en mindre andel av undervisningen krävs att det som undervisas för dem är av en effektiv karaktär – för att de ska få ökade möjligheter att nå kunskapsmålen – därav begreppet precisionsträning – det eleven ska bli bra på tränas med precision: för att din backhand ska utvecklas räcker det inte att bara spela matchspel på träningen, utan din backhand måste slipas med precision – då tränar vi backhand ett tag för sig och går igenom rörelsemönster, grepp, position, träffbild etc.</a:t>
            </a:r>
          </a:p>
        </p:txBody>
      </p:sp>
      <p:sp>
        <p:nvSpPr>
          <p:cNvPr id="4" name="Platshållare för bildnummer 3"/>
          <p:cNvSpPr>
            <a:spLocks noGrp="1"/>
          </p:cNvSpPr>
          <p:nvPr>
            <p:ph type="sldNum" sz="quarter" idx="10"/>
          </p:nvPr>
        </p:nvSpPr>
        <p:spPr/>
        <p:txBody>
          <a:bodyPr/>
          <a:lstStyle/>
          <a:p>
            <a:fld id="{DADC86C9-38BB-4D43-8A39-D3455B9905ED}" type="slidenum">
              <a:rPr lang="sv-SE" smtClean="0"/>
              <a:t>7</a:t>
            </a:fld>
            <a:endParaRPr lang="sv-SE"/>
          </a:p>
        </p:txBody>
      </p:sp>
    </p:spTree>
    <p:extLst>
      <p:ext uri="{BB962C8B-B14F-4D97-AF65-F5344CB8AC3E}">
        <p14:creationId xmlns:p14="http://schemas.microsoft.com/office/powerpoint/2010/main" val="311301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 elever som jag mött klarar av en mindre mängd matematikundervisning och adderat på det kan lärandeprocesserna för dem vara av komplicerad natur – i själva verket skulle de behöva oerhört mycket större mängd undervisning – men i och med denna försvårande omständighet måste undervisningens karaktär vara av mycket effektiv art – framförallt för de individerna, för att de ska ha en ökad möjlighet att nå de uppsatta kunskapsmålen.</a:t>
            </a:r>
          </a:p>
        </p:txBody>
      </p:sp>
      <p:sp>
        <p:nvSpPr>
          <p:cNvPr id="4" name="Platshållare för bildnummer 3"/>
          <p:cNvSpPr>
            <a:spLocks noGrp="1"/>
          </p:cNvSpPr>
          <p:nvPr>
            <p:ph type="sldNum" sz="quarter" idx="10"/>
          </p:nvPr>
        </p:nvSpPr>
        <p:spPr/>
        <p:txBody>
          <a:bodyPr/>
          <a:lstStyle/>
          <a:p>
            <a:fld id="{DADC86C9-38BB-4D43-8A39-D3455B9905ED}" type="slidenum">
              <a:rPr lang="sv-SE" smtClean="0"/>
              <a:t>8</a:t>
            </a:fld>
            <a:endParaRPr lang="sv-SE"/>
          </a:p>
        </p:txBody>
      </p:sp>
    </p:spTree>
    <p:extLst>
      <p:ext uri="{BB962C8B-B14F-4D97-AF65-F5344CB8AC3E}">
        <p14:creationId xmlns:p14="http://schemas.microsoft.com/office/powerpoint/2010/main" val="420089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matematikämnet, för en elev med lätta att lära, är att bestiga Kinnekulle, så ger detta paradoxbehov en elev med automatiseringssvårigheter, en känsla av att bestiga </a:t>
            </a:r>
            <a:r>
              <a:rPr lang="sv-SE" dirty="0" err="1"/>
              <a:t>Mount</a:t>
            </a:r>
            <a:r>
              <a:rPr lang="sv-SE" dirty="0"/>
              <a:t> Everest – i träskor. För dessa elever, som är i svårigheter i ämnet och samtidigt uppvisar sämre arbetskapacitet, av olika skäl, är det väsentligt att hitta effektiva vägar för lärande. </a:t>
            </a:r>
          </a:p>
        </p:txBody>
      </p:sp>
      <p:sp>
        <p:nvSpPr>
          <p:cNvPr id="4" name="Platshållare för bildnummer 3"/>
          <p:cNvSpPr>
            <a:spLocks noGrp="1"/>
          </p:cNvSpPr>
          <p:nvPr>
            <p:ph type="sldNum" sz="quarter" idx="10"/>
          </p:nvPr>
        </p:nvSpPr>
        <p:spPr/>
        <p:txBody>
          <a:bodyPr/>
          <a:lstStyle/>
          <a:p>
            <a:fld id="{DADC86C9-38BB-4D43-8A39-D3455B9905ED}" type="slidenum">
              <a:rPr lang="sv-SE" smtClean="0"/>
              <a:t>9</a:t>
            </a:fld>
            <a:endParaRPr lang="sv-SE"/>
          </a:p>
        </p:txBody>
      </p:sp>
    </p:spTree>
    <p:extLst>
      <p:ext uri="{BB962C8B-B14F-4D97-AF65-F5344CB8AC3E}">
        <p14:creationId xmlns:p14="http://schemas.microsoft.com/office/powerpoint/2010/main" val="180338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ADC86C9-38BB-4D43-8A39-D3455B9905ED}" type="slidenum">
              <a:rPr lang="sv-SE" smtClean="0"/>
              <a:t>10</a:t>
            </a:fld>
            <a:endParaRPr lang="sv-SE"/>
          </a:p>
        </p:txBody>
      </p:sp>
    </p:spTree>
    <p:extLst>
      <p:ext uri="{BB962C8B-B14F-4D97-AF65-F5344CB8AC3E}">
        <p14:creationId xmlns:p14="http://schemas.microsoft.com/office/powerpoint/2010/main" val="424885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ADC86C9-38BB-4D43-8A39-D3455B9905ED}" type="slidenum">
              <a:rPr lang="sv-SE" smtClean="0"/>
              <a:t>12</a:t>
            </a:fld>
            <a:endParaRPr lang="sv-SE"/>
          </a:p>
        </p:txBody>
      </p:sp>
    </p:spTree>
    <p:extLst>
      <p:ext uri="{BB962C8B-B14F-4D97-AF65-F5344CB8AC3E}">
        <p14:creationId xmlns:p14="http://schemas.microsoft.com/office/powerpoint/2010/main" val="360959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ADC86C9-38BB-4D43-8A39-D3455B9905ED}" type="slidenum">
              <a:rPr lang="sv-SE" smtClean="0"/>
              <a:t>20</a:t>
            </a:fld>
            <a:endParaRPr lang="sv-SE"/>
          </a:p>
        </p:txBody>
      </p:sp>
    </p:spTree>
    <p:extLst>
      <p:ext uri="{BB962C8B-B14F-4D97-AF65-F5344CB8AC3E}">
        <p14:creationId xmlns:p14="http://schemas.microsoft.com/office/powerpoint/2010/main" val="55159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A2B846-9B17-4CBA-9021-16C07673B1C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114DC4C-7B39-4DF2-A229-0EB5EA5555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D9B4077-3323-43CB-93DF-4424B5F32EE7}"/>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5" name="Platshållare för sidfot 4">
            <a:extLst>
              <a:ext uri="{FF2B5EF4-FFF2-40B4-BE49-F238E27FC236}">
                <a16:creationId xmlns:a16="http://schemas.microsoft.com/office/drawing/2014/main" id="{73C01F4C-0E75-4A1F-814C-8C65AD3D58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5DD3888-0F60-4C53-BA41-139EBCEE0E32}"/>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61421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387B3-D5F9-4541-B440-936C4846D16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59516B4-0BEE-45A9-912D-793E750A4C8A}"/>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110633-5F21-454E-AFDF-7B5BA6131E3A}"/>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5" name="Platshållare för sidfot 4">
            <a:extLst>
              <a:ext uri="{FF2B5EF4-FFF2-40B4-BE49-F238E27FC236}">
                <a16:creationId xmlns:a16="http://schemas.microsoft.com/office/drawing/2014/main" id="{62F7D9F6-3295-4409-849F-48D3B652D8B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1586FF-A9A9-464B-8409-DDE3DE24584A}"/>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155649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B2D7A91-F37E-417A-B63C-4E68A0702EC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FF26162-3178-4D47-9198-A08196C22EDF}"/>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43457BD-30D5-4DD1-A487-05ED493CEA2C}"/>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5" name="Platshållare för sidfot 4">
            <a:extLst>
              <a:ext uri="{FF2B5EF4-FFF2-40B4-BE49-F238E27FC236}">
                <a16:creationId xmlns:a16="http://schemas.microsoft.com/office/drawing/2014/main" id="{66197345-7532-4BAF-97B2-5AA3255FF4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31199A-6D6C-4AC1-93C2-67F8AC7800AF}"/>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241027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6AC9CF-21BE-48EC-8D8C-3FFEA11B211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FE4E0E6-618D-4071-999A-9A258ACBFC24}"/>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65B07E-6678-402C-8198-0BD9EACC033D}"/>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5" name="Platshållare för sidfot 4">
            <a:extLst>
              <a:ext uri="{FF2B5EF4-FFF2-40B4-BE49-F238E27FC236}">
                <a16:creationId xmlns:a16="http://schemas.microsoft.com/office/drawing/2014/main" id="{27F3A04F-884D-4625-A169-B4BBE947FE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1CD7527-9470-4D2B-A2B3-A57AE35FBE6A}"/>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179326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5335D6-94D6-4373-A00D-C891BDE2E42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EA96C79-3D10-476B-9701-CE9F4E327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41ABC2F6-66F1-4298-9F93-9526FA092640}"/>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5" name="Platshållare för sidfot 4">
            <a:extLst>
              <a:ext uri="{FF2B5EF4-FFF2-40B4-BE49-F238E27FC236}">
                <a16:creationId xmlns:a16="http://schemas.microsoft.com/office/drawing/2014/main" id="{FAA5E737-E296-4BCF-B8FA-6815D36385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55E3333-B904-4B68-ADF7-1FF257B08E6B}"/>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400739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7CECBD-F14D-4C01-844A-4223A85AA6D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13DA6C-0E0D-4953-B127-12E3B417468C}"/>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E382B71-66FF-4AFA-A8B3-1BEE4A9BDF62}"/>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7650249-9F13-470F-A766-FEF7BC383555}"/>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6" name="Platshållare för sidfot 5">
            <a:extLst>
              <a:ext uri="{FF2B5EF4-FFF2-40B4-BE49-F238E27FC236}">
                <a16:creationId xmlns:a16="http://schemas.microsoft.com/office/drawing/2014/main" id="{26D36156-201E-4AEE-B944-CD6A1A424FA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6E942E-6F8B-4007-8EEE-98185BEE2DDF}"/>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240812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ADAC51-9909-4ECC-9F1D-07F483CD5FA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E18CE95-7FFB-4912-A08C-05DEF324BA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313A5BE-30EC-445D-9C29-56330A95D00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063BC79-AB17-4728-AABC-9D7295437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B45AB318-6E83-450A-B90A-D75A5E7B23C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305AF68-4550-4852-8306-CE1D31D6BE35}"/>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8" name="Platshållare för sidfot 7">
            <a:extLst>
              <a:ext uri="{FF2B5EF4-FFF2-40B4-BE49-F238E27FC236}">
                <a16:creationId xmlns:a16="http://schemas.microsoft.com/office/drawing/2014/main" id="{BD40FE0E-318D-4100-A1B7-2D3CC8CDC73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007BE90-3707-4338-A7AE-4F2168B57FD3}"/>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192472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470FAF-13CE-4E55-8FD1-3FE2804AB19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95FA219-18B8-4764-B68D-6418858F807B}"/>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4" name="Platshållare för sidfot 3">
            <a:extLst>
              <a:ext uri="{FF2B5EF4-FFF2-40B4-BE49-F238E27FC236}">
                <a16:creationId xmlns:a16="http://schemas.microsoft.com/office/drawing/2014/main" id="{58988726-0108-4BC2-8584-419DBB5194D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724AF90-DEA4-4698-AD60-EF878AE0492A}"/>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417032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E3F0F8B-0B8B-4120-BE7A-E8DFF6FA3DB0}"/>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3" name="Platshållare för sidfot 2">
            <a:extLst>
              <a:ext uri="{FF2B5EF4-FFF2-40B4-BE49-F238E27FC236}">
                <a16:creationId xmlns:a16="http://schemas.microsoft.com/office/drawing/2014/main" id="{8C59DF58-2EAE-47B3-AF98-E966CAF86DE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404DD9F-2070-42B9-9F21-61C528613843}"/>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40703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C50D8A-D7A0-4337-BC69-46824C86AD1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B12102C-9F2D-4CEB-9943-9F55594A3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888E8A6-DBAA-476E-9FE8-C9C95E17C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DFBC910F-CDB1-418F-8F17-D6302C4E61E5}"/>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6" name="Platshållare för sidfot 5">
            <a:extLst>
              <a:ext uri="{FF2B5EF4-FFF2-40B4-BE49-F238E27FC236}">
                <a16:creationId xmlns:a16="http://schemas.microsoft.com/office/drawing/2014/main" id="{37F3C4E4-62A8-45E6-9003-D3268FB834B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11AD2A-0EF6-4D44-8868-AD60DF8E4553}"/>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165500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D1AB7-A0C8-4AED-9FAE-E1C09C7D393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0F7CF6B-B013-4C8F-A103-B1FAB7D82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83DC050-7295-45D5-A71F-BBA4ABBFC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FDAD3590-D8FF-4AEF-B3D9-2AD4105673F9}"/>
              </a:ext>
            </a:extLst>
          </p:cNvPr>
          <p:cNvSpPr>
            <a:spLocks noGrp="1"/>
          </p:cNvSpPr>
          <p:nvPr>
            <p:ph type="dt" sz="half" idx="10"/>
          </p:nvPr>
        </p:nvSpPr>
        <p:spPr/>
        <p:txBody>
          <a:bodyPr/>
          <a:lstStyle/>
          <a:p>
            <a:fld id="{33410B07-A397-49FA-8CA9-555A7937E444}" type="datetimeFigureOut">
              <a:rPr lang="sv-SE" smtClean="0"/>
              <a:t>2019-03-04</a:t>
            </a:fld>
            <a:endParaRPr lang="sv-SE"/>
          </a:p>
        </p:txBody>
      </p:sp>
      <p:sp>
        <p:nvSpPr>
          <p:cNvPr id="6" name="Platshållare för sidfot 5">
            <a:extLst>
              <a:ext uri="{FF2B5EF4-FFF2-40B4-BE49-F238E27FC236}">
                <a16:creationId xmlns:a16="http://schemas.microsoft.com/office/drawing/2014/main" id="{FD76C679-5BBB-47A0-9E2A-8C98391E89A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F4872CD-9B22-4513-80FA-191BD08E4968}"/>
              </a:ext>
            </a:extLst>
          </p:cNvPr>
          <p:cNvSpPr>
            <a:spLocks noGrp="1"/>
          </p:cNvSpPr>
          <p:nvPr>
            <p:ph type="sldNum" sz="quarter" idx="12"/>
          </p:nvPr>
        </p:nvSpPr>
        <p:spPr/>
        <p:txBody>
          <a:bodyPr/>
          <a:lstStyle/>
          <a:p>
            <a:fld id="{A7BD07DC-B3D7-4CAB-816C-244181750A9F}" type="slidenum">
              <a:rPr lang="sv-SE" smtClean="0"/>
              <a:t>‹#›</a:t>
            </a:fld>
            <a:endParaRPr lang="sv-SE"/>
          </a:p>
        </p:txBody>
      </p:sp>
    </p:spTree>
    <p:extLst>
      <p:ext uri="{BB962C8B-B14F-4D97-AF65-F5344CB8AC3E}">
        <p14:creationId xmlns:p14="http://schemas.microsoft.com/office/powerpoint/2010/main" val="374636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E9FD603-540D-440A-AF65-D339AA2DE9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EE4FE3F-110D-4788-884A-CD8503762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2BB12A-D525-4652-9525-893ED74F8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10B07-A397-49FA-8CA9-555A7937E444}" type="datetimeFigureOut">
              <a:rPr lang="sv-SE" smtClean="0"/>
              <a:t>2019-03-04</a:t>
            </a:fld>
            <a:endParaRPr lang="sv-SE"/>
          </a:p>
        </p:txBody>
      </p:sp>
      <p:sp>
        <p:nvSpPr>
          <p:cNvPr id="5" name="Platshållare för sidfot 4">
            <a:extLst>
              <a:ext uri="{FF2B5EF4-FFF2-40B4-BE49-F238E27FC236}">
                <a16:creationId xmlns:a16="http://schemas.microsoft.com/office/drawing/2014/main" id="{45241F8E-934B-4ACE-B8C9-221C2B0CE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845C4FE-E683-4E8E-8369-3092AE50A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D07DC-B3D7-4CAB-816C-244181750A9F}" type="slidenum">
              <a:rPr lang="sv-SE" smtClean="0"/>
              <a:t>‹#›</a:t>
            </a:fld>
            <a:endParaRPr lang="sv-SE"/>
          </a:p>
        </p:txBody>
      </p:sp>
    </p:spTree>
    <p:extLst>
      <p:ext uri="{BB962C8B-B14F-4D97-AF65-F5344CB8AC3E}">
        <p14:creationId xmlns:p14="http://schemas.microsoft.com/office/powerpoint/2010/main" val="375087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fromthebungalow.wordpress.com/2011/05/13/paying-it-forward-my-fellow-blogg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114300"/>
            <a:ext cx="12893040" cy="7225475"/>
          </a:xfrm>
          <a:prstGeom prst="rect">
            <a:avLst/>
          </a:prstGeom>
        </p:spPr>
      </p:pic>
      <p:sp>
        <p:nvSpPr>
          <p:cNvPr id="6" name="Rektangel: rundade hörn 5">
            <a:extLst>
              <a:ext uri="{FF2B5EF4-FFF2-40B4-BE49-F238E27FC236}">
                <a16:creationId xmlns:a16="http://schemas.microsoft.com/office/drawing/2014/main" id="{C0628431-F90F-48DD-A987-84C842CC359A}"/>
              </a:ext>
            </a:extLst>
          </p:cNvPr>
          <p:cNvSpPr/>
          <p:nvPr/>
        </p:nvSpPr>
        <p:spPr>
          <a:xfrm>
            <a:off x="485947" y="602654"/>
            <a:ext cx="9989794" cy="5814617"/>
          </a:xfrm>
          <a:prstGeom prst="roundRect">
            <a:avLst/>
          </a:prstGeom>
          <a:ln w="38100">
            <a:solidFill>
              <a:schemeClr val="tx1"/>
            </a:solidFill>
          </a:ln>
          <a:scene3d>
            <a:camera prst="perspectiveLef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3600" dirty="0"/>
          </a:p>
        </p:txBody>
      </p:sp>
      <p:sp>
        <p:nvSpPr>
          <p:cNvPr id="4" name="Rektangel 3">
            <a:extLst>
              <a:ext uri="{FF2B5EF4-FFF2-40B4-BE49-F238E27FC236}">
                <a16:creationId xmlns:a16="http://schemas.microsoft.com/office/drawing/2014/main" id="{C4103AA7-466C-45CC-84C4-3D347812598B}"/>
              </a:ext>
            </a:extLst>
          </p:cNvPr>
          <p:cNvSpPr/>
          <p:nvPr/>
        </p:nvSpPr>
        <p:spPr>
          <a:xfrm>
            <a:off x="1004973" y="2316163"/>
            <a:ext cx="8951741" cy="3693319"/>
          </a:xfrm>
          <a:prstGeom prst="rect">
            <a:avLst/>
          </a:prstGeom>
          <a:scene3d>
            <a:camera prst="perspectiveLeft"/>
            <a:lightRig rig="threePt" dir="t"/>
          </a:scene3d>
        </p:spPr>
        <p:txBody>
          <a:bodyPr wrap="square">
            <a:spAutoFit/>
          </a:bodyPr>
          <a:lstStyle/>
          <a:p>
            <a:pPr algn="ctr"/>
            <a:r>
              <a:rPr lang="sv-SE" sz="5400" b="1" dirty="0" err="1"/>
              <a:t>Räkneflytskompetens</a:t>
            </a:r>
            <a:r>
              <a:rPr lang="sv-SE" sz="5400" b="1" dirty="0"/>
              <a:t> i åk 1 </a:t>
            </a:r>
          </a:p>
          <a:p>
            <a:pPr algn="ctr"/>
            <a:br>
              <a:rPr lang="sv-SE" sz="3600" dirty="0"/>
            </a:br>
            <a:r>
              <a:rPr lang="sv-SE" sz="3600" dirty="0"/>
              <a:t>Så gick det till när vi ökade vår måluppfyllelse från 18% till 97% på två läsår – beträffande addition/subtraktion 1-9</a:t>
            </a:r>
          </a:p>
          <a:p>
            <a:pPr algn="ctr"/>
            <a:endParaRPr lang="sv-SE" sz="3600" dirty="0"/>
          </a:p>
        </p:txBody>
      </p:sp>
    </p:spTree>
    <p:extLst>
      <p:ext uri="{BB962C8B-B14F-4D97-AF65-F5344CB8AC3E}">
        <p14:creationId xmlns:p14="http://schemas.microsoft.com/office/powerpoint/2010/main" val="364325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10" name="Ellips 9">
            <a:extLst>
              <a:ext uri="{FF2B5EF4-FFF2-40B4-BE49-F238E27FC236}">
                <a16:creationId xmlns:a16="http://schemas.microsoft.com/office/drawing/2014/main" id="{BAAB3CB8-66C5-4CA5-B583-E3C8B01BECB4}"/>
              </a:ext>
            </a:extLst>
          </p:cNvPr>
          <p:cNvSpPr/>
          <p:nvPr/>
        </p:nvSpPr>
        <p:spPr>
          <a:xfrm>
            <a:off x="3590509" y="1088168"/>
            <a:ext cx="5010980" cy="502773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r>
              <a:rPr lang="sv-SE" sz="3200" dirty="0"/>
              <a:t>Effektiv och precis</a:t>
            </a:r>
          </a:p>
          <a:p>
            <a:pPr algn="ctr"/>
            <a:r>
              <a:rPr lang="sv-SE" dirty="0"/>
              <a:t>Matematikundervisning</a:t>
            </a:r>
          </a:p>
        </p:txBody>
      </p:sp>
      <p:sp>
        <p:nvSpPr>
          <p:cNvPr id="4" name="Ellips 3">
            <a:extLst>
              <a:ext uri="{FF2B5EF4-FFF2-40B4-BE49-F238E27FC236}">
                <a16:creationId xmlns:a16="http://schemas.microsoft.com/office/drawing/2014/main" id="{53507703-D5EC-4FA5-A7B8-81B6BA828E98}"/>
              </a:ext>
            </a:extLst>
          </p:cNvPr>
          <p:cNvSpPr/>
          <p:nvPr/>
        </p:nvSpPr>
        <p:spPr>
          <a:xfrm>
            <a:off x="4796517" y="2302555"/>
            <a:ext cx="2598965" cy="259896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t>Räkneflytskompetens</a:t>
            </a:r>
            <a:endParaRPr lang="sv-SE" sz="1400" dirty="0"/>
          </a:p>
          <a:p>
            <a:pPr algn="ctr"/>
            <a:r>
              <a:rPr lang="sv-SE" sz="1400" dirty="0"/>
              <a:t>AG1</a:t>
            </a:r>
          </a:p>
        </p:txBody>
      </p:sp>
    </p:spTree>
    <p:extLst>
      <p:ext uri="{BB962C8B-B14F-4D97-AF65-F5344CB8AC3E}">
        <p14:creationId xmlns:p14="http://schemas.microsoft.com/office/powerpoint/2010/main" val="14501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3" end="13"/>
                                            </p:txEl>
                                          </p:spTgt>
                                        </p:tgtEl>
                                        <p:attrNameLst>
                                          <p:attrName>style.visibility</p:attrName>
                                        </p:attrNameLst>
                                      </p:cBhvr>
                                      <p:to>
                                        <p:strVal val="visible"/>
                                      </p:to>
                                    </p:set>
                                    <p:animEffect transition="in" filter="fade">
                                      <p:cBhvr>
                                        <p:cTn id="7"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342900"/>
            <a:ext cx="12893040" cy="7225475"/>
          </a:xfrm>
          <a:prstGeom prst="rect">
            <a:avLst/>
          </a:prstGeom>
        </p:spPr>
      </p:pic>
      <p:pic>
        <p:nvPicPr>
          <p:cNvPr id="6" name="Bildobjekt 5">
            <a:extLst>
              <a:ext uri="{FF2B5EF4-FFF2-40B4-BE49-F238E27FC236}">
                <a16:creationId xmlns:a16="http://schemas.microsoft.com/office/drawing/2014/main" id="{5CA7A253-ABD1-4BE3-88DF-2E9538F395CF}"/>
              </a:ext>
            </a:extLst>
          </p:cNvPr>
          <p:cNvPicPr>
            <a:picLocks noChangeAspect="1"/>
          </p:cNvPicPr>
          <p:nvPr/>
        </p:nvPicPr>
        <p:blipFill rotWithShape="1">
          <a:blip r:embed="rId3"/>
          <a:srcRect l="2946" t="21885" r="3974" b="16221"/>
          <a:stretch/>
        </p:blipFill>
        <p:spPr>
          <a:xfrm>
            <a:off x="0" y="0"/>
            <a:ext cx="10629900" cy="3808410"/>
          </a:xfrm>
          <a:prstGeom prst="rect">
            <a:avLst/>
          </a:prstGeom>
        </p:spPr>
      </p:pic>
      <p:pic>
        <p:nvPicPr>
          <p:cNvPr id="7" name="Bildobjekt 6">
            <a:extLst>
              <a:ext uri="{FF2B5EF4-FFF2-40B4-BE49-F238E27FC236}">
                <a16:creationId xmlns:a16="http://schemas.microsoft.com/office/drawing/2014/main" id="{25D91E3F-5494-45A0-A76C-E0FB1F78AE07}"/>
              </a:ext>
            </a:extLst>
          </p:cNvPr>
          <p:cNvPicPr>
            <a:picLocks noChangeAspect="1"/>
          </p:cNvPicPr>
          <p:nvPr/>
        </p:nvPicPr>
        <p:blipFill rotWithShape="1">
          <a:blip r:embed="rId4"/>
          <a:srcRect l="14599" t="34779" r="15625" b="7246"/>
          <a:stretch/>
        </p:blipFill>
        <p:spPr>
          <a:xfrm>
            <a:off x="263073" y="3037114"/>
            <a:ext cx="8038641" cy="3598657"/>
          </a:xfrm>
          <a:prstGeom prst="rect">
            <a:avLst/>
          </a:prstGeom>
        </p:spPr>
      </p:pic>
      <p:pic>
        <p:nvPicPr>
          <p:cNvPr id="4" name="Bildobjekt 3">
            <a:extLst>
              <a:ext uri="{FF2B5EF4-FFF2-40B4-BE49-F238E27FC236}">
                <a16:creationId xmlns:a16="http://schemas.microsoft.com/office/drawing/2014/main" id="{6A112C90-55A5-4542-805B-CECDB8956BE2}"/>
              </a:ext>
            </a:extLst>
          </p:cNvPr>
          <p:cNvPicPr>
            <a:picLocks noChangeAspect="1"/>
          </p:cNvPicPr>
          <p:nvPr/>
        </p:nvPicPr>
        <p:blipFill rotWithShape="1">
          <a:blip r:embed="rId5"/>
          <a:srcRect l="35758" t="22160" r="36920" b="5506"/>
          <a:stretch/>
        </p:blipFill>
        <p:spPr>
          <a:xfrm>
            <a:off x="8301713" y="3037114"/>
            <a:ext cx="2522769" cy="3598657"/>
          </a:xfrm>
          <a:prstGeom prst="rect">
            <a:avLst/>
          </a:prstGeom>
        </p:spPr>
      </p:pic>
    </p:spTree>
    <p:extLst>
      <p:ext uri="{BB962C8B-B14F-4D97-AF65-F5344CB8AC3E}">
        <p14:creationId xmlns:p14="http://schemas.microsoft.com/office/powerpoint/2010/main" val="1949717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6" name="Rektangel: rundade hörn 5">
            <a:extLst>
              <a:ext uri="{FF2B5EF4-FFF2-40B4-BE49-F238E27FC236}">
                <a16:creationId xmlns:a16="http://schemas.microsoft.com/office/drawing/2014/main" id="{C0628431-F90F-48DD-A987-84C842CC359A}"/>
              </a:ext>
            </a:extLst>
          </p:cNvPr>
          <p:cNvSpPr/>
          <p:nvPr/>
        </p:nvSpPr>
        <p:spPr>
          <a:xfrm>
            <a:off x="1101103" y="602654"/>
            <a:ext cx="9989794" cy="58146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sv-SE" sz="3600" b="1" dirty="0"/>
          </a:p>
          <a:p>
            <a:endParaRPr lang="sv-SE" sz="3600" b="1" dirty="0"/>
          </a:p>
          <a:p>
            <a:r>
              <a:rPr lang="sv-SE" sz="2800" b="1" dirty="0"/>
              <a:t>Nyckelfaktorer för skapandet/utformningen av verktyget</a:t>
            </a:r>
          </a:p>
          <a:p>
            <a:pPr marL="457200" indent="-457200">
              <a:buFont typeface="Arial" panose="020B0604020202020204" pitchFamily="34" charset="0"/>
              <a:buChar char="•"/>
            </a:pPr>
            <a:r>
              <a:rPr lang="sv-SE" sz="2800" dirty="0"/>
              <a:t>Kollegialt lärande</a:t>
            </a:r>
          </a:p>
          <a:p>
            <a:pPr marL="457200" indent="-457200">
              <a:buFont typeface="Arial" panose="020B0604020202020204" pitchFamily="34" charset="0"/>
              <a:buChar char="•"/>
            </a:pPr>
            <a:r>
              <a:rPr lang="sv-SE" sz="2800" dirty="0"/>
              <a:t>Vetenskapligt förhållningssätt</a:t>
            </a:r>
          </a:p>
          <a:p>
            <a:pPr marL="457200" indent="-457200">
              <a:buFont typeface="Arial" panose="020B0604020202020204" pitchFamily="34" charset="0"/>
              <a:buChar char="•"/>
            </a:pPr>
            <a:r>
              <a:rPr lang="sv-SE" sz="2800" dirty="0"/>
              <a:t>Tennis/kyrkorgel - ”ska du bli bra på något så krävs hårt arbete”, ”att vara noggrann i sin träning/övning är snabbaste vägen till ett gott slutresultat” samt ”titta och lyssna på de bästa och försök härma och lära av dem” </a:t>
            </a:r>
          </a:p>
          <a:p>
            <a:pPr marL="457200" indent="-457200">
              <a:buFont typeface="Arial" panose="020B0604020202020204" pitchFamily="34" charset="0"/>
              <a:buChar char="•"/>
            </a:pPr>
            <a:r>
              <a:rPr lang="sv-SE" sz="2800" dirty="0"/>
              <a:t>15 års arbetslivserfarenhet av elever med försvårande omständigheter i sitt lärande i matematik</a:t>
            </a:r>
          </a:p>
          <a:p>
            <a:endParaRPr lang="sv-SE" sz="3200" dirty="0"/>
          </a:p>
          <a:p>
            <a:pPr algn="ctr"/>
            <a:endParaRPr lang="sv-SE" sz="3600" dirty="0"/>
          </a:p>
        </p:txBody>
      </p:sp>
    </p:spTree>
    <p:extLst>
      <p:ext uri="{BB962C8B-B14F-4D97-AF65-F5344CB8AC3E}">
        <p14:creationId xmlns:p14="http://schemas.microsoft.com/office/powerpoint/2010/main" val="1573422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pic>
        <p:nvPicPr>
          <p:cNvPr id="6" name="Bildobjekt 5">
            <a:extLst>
              <a:ext uri="{FF2B5EF4-FFF2-40B4-BE49-F238E27FC236}">
                <a16:creationId xmlns:a16="http://schemas.microsoft.com/office/drawing/2014/main" id="{84778343-88F8-4C4D-A9BC-71C77D85B2B4}"/>
              </a:ext>
            </a:extLst>
          </p:cNvPr>
          <p:cNvPicPr>
            <a:picLocks noChangeAspect="1"/>
          </p:cNvPicPr>
          <p:nvPr/>
        </p:nvPicPr>
        <p:blipFill>
          <a:blip r:embed="rId3"/>
          <a:stretch>
            <a:fillRect/>
          </a:stretch>
        </p:blipFill>
        <p:spPr>
          <a:xfrm>
            <a:off x="251943" y="622324"/>
            <a:ext cx="3743325" cy="5343525"/>
          </a:xfrm>
          <a:prstGeom prst="rect">
            <a:avLst/>
          </a:prstGeom>
        </p:spPr>
      </p:pic>
      <p:pic>
        <p:nvPicPr>
          <p:cNvPr id="7" name="Bildobjekt 6">
            <a:extLst>
              <a:ext uri="{FF2B5EF4-FFF2-40B4-BE49-F238E27FC236}">
                <a16:creationId xmlns:a16="http://schemas.microsoft.com/office/drawing/2014/main" id="{95FEE0B2-8D19-4DD9-88E4-890161000AA2}"/>
              </a:ext>
            </a:extLst>
          </p:cNvPr>
          <p:cNvPicPr>
            <a:picLocks noChangeAspect="1"/>
          </p:cNvPicPr>
          <p:nvPr/>
        </p:nvPicPr>
        <p:blipFill>
          <a:blip r:embed="rId4"/>
          <a:stretch>
            <a:fillRect/>
          </a:stretch>
        </p:blipFill>
        <p:spPr>
          <a:xfrm>
            <a:off x="4249556" y="622324"/>
            <a:ext cx="3752850" cy="5343525"/>
          </a:xfrm>
          <a:prstGeom prst="rect">
            <a:avLst/>
          </a:prstGeom>
        </p:spPr>
      </p:pic>
      <p:pic>
        <p:nvPicPr>
          <p:cNvPr id="8" name="Bildobjekt 7">
            <a:extLst>
              <a:ext uri="{FF2B5EF4-FFF2-40B4-BE49-F238E27FC236}">
                <a16:creationId xmlns:a16="http://schemas.microsoft.com/office/drawing/2014/main" id="{665F4A6B-8311-4B84-9E17-662CB9AC1DC8}"/>
              </a:ext>
            </a:extLst>
          </p:cNvPr>
          <p:cNvPicPr>
            <a:picLocks noChangeAspect="1"/>
          </p:cNvPicPr>
          <p:nvPr/>
        </p:nvPicPr>
        <p:blipFill>
          <a:blip r:embed="rId5"/>
          <a:stretch>
            <a:fillRect/>
          </a:stretch>
        </p:blipFill>
        <p:spPr>
          <a:xfrm>
            <a:off x="8256694" y="622324"/>
            <a:ext cx="3733800" cy="5314950"/>
          </a:xfrm>
          <a:prstGeom prst="rect">
            <a:avLst/>
          </a:prstGeom>
        </p:spPr>
      </p:pic>
      <p:pic>
        <p:nvPicPr>
          <p:cNvPr id="9" name="Bildobjekt 8">
            <a:extLst>
              <a:ext uri="{FF2B5EF4-FFF2-40B4-BE49-F238E27FC236}">
                <a16:creationId xmlns:a16="http://schemas.microsoft.com/office/drawing/2014/main" id="{C1223572-3F6D-4CFB-8564-C8E71D822885}"/>
              </a:ext>
            </a:extLst>
          </p:cNvPr>
          <p:cNvPicPr>
            <a:picLocks noChangeAspect="1"/>
          </p:cNvPicPr>
          <p:nvPr/>
        </p:nvPicPr>
        <p:blipFill>
          <a:blip r:embed="rId6"/>
          <a:stretch>
            <a:fillRect/>
          </a:stretch>
        </p:blipFill>
        <p:spPr>
          <a:xfrm>
            <a:off x="1646626" y="2374175"/>
            <a:ext cx="2733675" cy="3886200"/>
          </a:xfrm>
          <a:prstGeom prst="rect">
            <a:avLst/>
          </a:prstGeom>
        </p:spPr>
      </p:pic>
      <p:pic>
        <p:nvPicPr>
          <p:cNvPr id="10" name="Bildobjekt 9">
            <a:extLst>
              <a:ext uri="{FF2B5EF4-FFF2-40B4-BE49-F238E27FC236}">
                <a16:creationId xmlns:a16="http://schemas.microsoft.com/office/drawing/2014/main" id="{D7F609DC-D8AD-499B-81E0-1C2BED5E51EA}"/>
              </a:ext>
            </a:extLst>
          </p:cNvPr>
          <p:cNvPicPr>
            <a:picLocks noChangeAspect="1"/>
          </p:cNvPicPr>
          <p:nvPr/>
        </p:nvPicPr>
        <p:blipFill>
          <a:blip r:embed="rId7"/>
          <a:stretch>
            <a:fillRect/>
          </a:stretch>
        </p:blipFill>
        <p:spPr>
          <a:xfrm>
            <a:off x="5316356" y="2633230"/>
            <a:ext cx="1619250" cy="1009650"/>
          </a:xfrm>
          <a:prstGeom prst="rect">
            <a:avLst/>
          </a:prstGeom>
        </p:spPr>
      </p:pic>
      <p:pic>
        <p:nvPicPr>
          <p:cNvPr id="11" name="Bildobjekt 10">
            <a:extLst>
              <a:ext uri="{FF2B5EF4-FFF2-40B4-BE49-F238E27FC236}">
                <a16:creationId xmlns:a16="http://schemas.microsoft.com/office/drawing/2014/main" id="{3B6D01E2-EB70-4870-BA8D-16E1A75BD8B1}"/>
              </a:ext>
            </a:extLst>
          </p:cNvPr>
          <p:cNvPicPr>
            <a:picLocks noChangeAspect="1"/>
          </p:cNvPicPr>
          <p:nvPr/>
        </p:nvPicPr>
        <p:blipFill>
          <a:blip r:embed="rId8"/>
          <a:stretch>
            <a:fillRect/>
          </a:stretch>
        </p:blipFill>
        <p:spPr>
          <a:xfrm>
            <a:off x="9447934" y="2633230"/>
            <a:ext cx="1581150" cy="1000125"/>
          </a:xfrm>
          <a:prstGeom prst="rect">
            <a:avLst/>
          </a:prstGeom>
        </p:spPr>
      </p:pic>
      <p:cxnSp>
        <p:nvCxnSpPr>
          <p:cNvPr id="12" name="Rak koppling 11">
            <a:extLst>
              <a:ext uri="{FF2B5EF4-FFF2-40B4-BE49-F238E27FC236}">
                <a16:creationId xmlns:a16="http://schemas.microsoft.com/office/drawing/2014/main" id="{E7FE47FB-93C1-42F7-AFE0-1AFBD131E18A}"/>
              </a:ext>
            </a:extLst>
          </p:cNvPr>
          <p:cNvCxnSpPr>
            <a:cxnSpLocks/>
          </p:cNvCxnSpPr>
          <p:nvPr/>
        </p:nvCxnSpPr>
        <p:spPr>
          <a:xfrm flipV="1">
            <a:off x="2132631" y="2769326"/>
            <a:ext cx="3183725" cy="52207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10EFC267-7263-4668-95FE-1E181A6CB6E0}"/>
              </a:ext>
            </a:extLst>
          </p:cNvPr>
          <p:cNvCxnSpPr>
            <a:cxnSpLocks/>
          </p:cNvCxnSpPr>
          <p:nvPr/>
        </p:nvCxnSpPr>
        <p:spPr>
          <a:xfrm flipV="1">
            <a:off x="3318786" y="2769326"/>
            <a:ext cx="6129148" cy="54782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11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pic>
        <p:nvPicPr>
          <p:cNvPr id="10" name="Bildobjekt 9">
            <a:extLst>
              <a:ext uri="{FF2B5EF4-FFF2-40B4-BE49-F238E27FC236}">
                <a16:creationId xmlns:a16="http://schemas.microsoft.com/office/drawing/2014/main" id="{15328BDD-26CB-46FC-9788-F5822CFB57C4}"/>
              </a:ext>
            </a:extLst>
          </p:cNvPr>
          <p:cNvPicPr>
            <a:picLocks noChangeAspect="1"/>
          </p:cNvPicPr>
          <p:nvPr/>
        </p:nvPicPr>
        <p:blipFill>
          <a:blip r:embed="rId3"/>
          <a:stretch>
            <a:fillRect/>
          </a:stretch>
        </p:blipFill>
        <p:spPr>
          <a:xfrm>
            <a:off x="1610227" y="806970"/>
            <a:ext cx="3953545" cy="5334000"/>
          </a:xfrm>
          <a:prstGeom prst="rect">
            <a:avLst/>
          </a:prstGeom>
        </p:spPr>
      </p:pic>
      <p:pic>
        <p:nvPicPr>
          <p:cNvPr id="11" name="Bildobjekt 10">
            <a:extLst>
              <a:ext uri="{FF2B5EF4-FFF2-40B4-BE49-F238E27FC236}">
                <a16:creationId xmlns:a16="http://schemas.microsoft.com/office/drawing/2014/main" id="{2A39E0A3-94BB-4C78-8EBB-E212C04965B7}"/>
              </a:ext>
            </a:extLst>
          </p:cNvPr>
          <p:cNvPicPr>
            <a:picLocks noChangeAspect="1"/>
          </p:cNvPicPr>
          <p:nvPr/>
        </p:nvPicPr>
        <p:blipFill>
          <a:blip r:embed="rId4"/>
          <a:stretch>
            <a:fillRect/>
          </a:stretch>
        </p:blipFill>
        <p:spPr>
          <a:xfrm>
            <a:off x="6628229" y="806970"/>
            <a:ext cx="3762375" cy="5334000"/>
          </a:xfrm>
          <a:prstGeom prst="rect">
            <a:avLst/>
          </a:prstGeom>
        </p:spPr>
      </p:pic>
    </p:spTree>
    <p:extLst>
      <p:ext uri="{BB962C8B-B14F-4D97-AF65-F5344CB8AC3E}">
        <p14:creationId xmlns:p14="http://schemas.microsoft.com/office/powerpoint/2010/main" val="2384425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12700"/>
            <a:ext cx="12893040" cy="7225475"/>
          </a:xfrm>
          <a:prstGeom prst="rect">
            <a:avLst/>
          </a:prstGeom>
        </p:spPr>
      </p:pic>
      <p:pic>
        <p:nvPicPr>
          <p:cNvPr id="6" name="Bildobjekt 5">
            <a:extLst>
              <a:ext uri="{FF2B5EF4-FFF2-40B4-BE49-F238E27FC236}">
                <a16:creationId xmlns:a16="http://schemas.microsoft.com/office/drawing/2014/main" id="{5CA7A253-ABD1-4BE3-88DF-2E9538F395CF}"/>
              </a:ext>
            </a:extLst>
          </p:cNvPr>
          <p:cNvPicPr>
            <a:picLocks noChangeAspect="1"/>
          </p:cNvPicPr>
          <p:nvPr/>
        </p:nvPicPr>
        <p:blipFill rotWithShape="1">
          <a:blip r:embed="rId3"/>
          <a:srcRect l="27115" t="21885" r="3973" b="16221"/>
          <a:stretch/>
        </p:blipFill>
        <p:spPr>
          <a:xfrm>
            <a:off x="275464" y="75405"/>
            <a:ext cx="7869767" cy="3808410"/>
          </a:xfrm>
          <a:prstGeom prst="rect">
            <a:avLst/>
          </a:prstGeom>
        </p:spPr>
      </p:pic>
      <p:pic>
        <p:nvPicPr>
          <p:cNvPr id="7" name="Bildobjekt 6">
            <a:extLst>
              <a:ext uri="{FF2B5EF4-FFF2-40B4-BE49-F238E27FC236}">
                <a16:creationId xmlns:a16="http://schemas.microsoft.com/office/drawing/2014/main" id="{25D91E3F-5494-45A0-A76C-E0FB1F78AE07}"/>
              </a:ext>
            </a:extLst>
          </p:cNvPr>
          <p:cNvPicPr>
            <a:picLocks noChangeAspect="1"/>
          </p:cNvPicPr>
          <p:nvPr/>
        </p:nvPicPr>
        <p:blipFill rotWithShape="1">
          <a:blip r:embed="rId4"/>
          <a:srcRect l="14599" t="34779" r="15625" b="7246"/>
          <a:stretch/>
        </p:blipFill>
        <p:spPr>
          <a:xfrm>
            <a:off x="263072" y="3309572"/>
            <a:ext cx="8038641" cy="3598657"/>
          </a:xfrm>
          <a:prstGeom prst="rect">
            <a:avLst/>
          </a:prstGeom>
        </p:spPr>
      </p:pic>
      <p:pic>
        <p:nvPicPr>
          <p:cNvPr id="4" name="Bildobjekt 3">
            <a:extLst>
              <a:ext uri="{FF2B5EF4-FFF2-40B4-BE49-F238E27FC236}">
                <a16:creationId xmlns:a16="http://schemas.microsoft.com/office/drawing/2014/main" id="{6A112C90-55A5-4542-805B-CECDB8956BE2}"/>
              </a:ext>
            </a:extLst>
          </p:cNvPr>
          <p:cNvPicPr>
            <a:picLocks noChangeAspect="1"/>
          </p:cNvPicPr>
          <p:nvPr/>
        </p:nvPicPr>
        <p:blipFill rotWithShape="1">
          <a:blip r:embed="rId5"/>
          <a:srcRect l="35758" t="22160" r="36920" b="5506"/>
          <a:stretch/>
        </p:blipFill>
        <p:spPr>
          <a:xfrm>
            <a:off x="8771215" y="1802709"/>
            <a:ext cx="2522769" cy="3598657"/>
          </a:xfrm>
          <a:prstGeom prst="rect">
            <a:avLst/>
          </a:prstGeom>
        </p:spPr>
      </p:pic>
      <p:sp>
        <p:nvSpPr>
          <p:cNvPr id="8" name="textruta 7">
            <a:extLst>
              <a:ext uri="{FF2B5EF4-FFF2-40B4-BE49-F238E27FC236}">
                <a16:creationId xmlns:a16="http://schemas.microsoft.com/office/drawing/2014/main" id="{A75DD0C7-33E1-4B96-B305-CB72B0B84008}"/>
              </a:ext>
            </a:extLst>
          </p:cNvPr>
          <p:cNvSpPr txBox="1"/>
          <p:nvPr/>
        </p:nvSpPr>
        <p:spPr>
          <a:xfrm>
            <a:off x="8914863" y="2278728"/>
            <a:ext cx="2522769" cy="2554545"/>
          </a:xfrm>
          <a:prstGeom prst="rect">
            <a:avLst/>
          </a:prstGeom>
          <a:noFill/>
        </p:spPr>
        <p:txBody>
          <a:bodyPr wrap="square" rtlCol="0">
            <a:spAutoFit/>
          </a:bodyPr>
          <a:lstStyle/>
          <a:p>
            <a:r>
              <a:rPr lang="sv-SE" sz="3200" b="1" dirty="0"/>
              <a:t>Matchspel – alla delar ska fungera tillsammans samtidigt</a:t>
            </a:r>
          </a:p>
        </p:txBody>
      </p:sp>
      <p:sp>
        <p:nvSpPr>
          <p:cNvPr id="9" name="textruta 8">
            <a:extLst>
              <a:ext uri="{FF2B5EF4-FFF2-40B4-BE49-F238E27FC236}">
                <a16:creationId xmlns:a16="http://schemas.microsoft.com/office/drawing/2014/main" id="{5E8F6226-5EE6-4157-A2B6-2C71232E8A3C}"/>
              </a:ext>
            </a:extLst>
          </p:cNvPr>
          <p:cNvSpPr txBox="1"/>
          <p:nvPr/>
        </p:nvSpPr>
        <p:spPr>
          <a:xfrm>
            <a:off x="588456" y="1539176"/>
            <a:ext cx="7869767" cy="584775"/>
          </a:xfrm>
          <a:prstGeom prst="rect">
            <a:avLst/>
          </a:prstGeom>
          <a:noFill/>
        </p:spPr>
        <p:txBody>
          <a:bodyPr wrap="square" rtlCol="0">
            <a:spAutoFit/>
          </a:bodyPr>
          <a:lstStyle/>
          <a:p>
            <a:r>
              <a:rPr lang="sv-SE" sz="3200" dirty="0"/>
              <a:t>Forehand                Backhand           Serve</a:t>
            </a:r>
          </a:p>
        </p:txBody>
      </p:sp>
      <p:sp>
        <p:nvSpPr>
          <p:cNvPr id="10" name="textruta 9">
            <a:extLst>
              <a:ext uri="{FF2B5EF4-FFF2-40B4-BE49-F238E27FC236}">
                <a16:creationId xmlns:a16="http://schemas.microsoft.com/office/drawing/2014/main" id="{BB15E598-C8F2-48EC-A6B7-040B851AD1F7}"/>
              </a:ext>
            </a:extLst>
          </p:cNvPr>
          <p:cNvSpPr txBox="1"/>
          <p:nvPr/>
        </p:nvSpPr>
        <p:spPr>
          <a:xfrm>
            <a:off x="744938" y="4993478"/>
            <a:ext cx="7869767" cy="584775"/>
          </a:xfrm>
          <a:prstGeom prst="rect">
            <a:avLst/>
          </a:prstGeom>
          <a:noFill/>
        </p:spPr>
        <p:txBody>
          <a:bodyPr wrap="square" rtlCol="0">
            <a:spAutoFit/>
          </a:bodyPr>
          <a:lstStyle/>
          <a:p>
            <a:r>
              <a:rPr lang="sv-SE" sz="3200" dirty="0"/>
              <a:t>Volley                   Slice                     Taktik</a:t>
            </a:r>
          </a:p>
        </p:txBody>
      </p:sp>
    </p:spTree>
    <p:extLst>
      <p:ext uri="{BB962C8B-B14F-4D97-AF65-F5344CB8AC3E}">
        <p14:creationId xmlns:p14="http://schemas.microsoft.com/office/powerpoint/2010/main" val="2354416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pic>
        <p:nvPicPr>
          <p:cNvPr id="10" name="Bildobjekt 9">
            <a:extLst>
              <a:ext uri="{FF2B5EF4-FFF2-40B4-BE49-F238E27FC236}">
                <a16:creationId xmlns:a16="http://schemas.microsoft.com/office/drawing/2014/main" id="{15328BDD-26CB-46FC-9788-F5822CFB57C4}"/>
              </a:ext>
            </a:extLst>
          </p:cNvPr>
          <p:cNvPicPr>
            <a:picLocks noChangeAspect="1"/>
          </p:cNvPicPr>
          <p:nvPr/>
        </p:nvPicPr>
        <p:blipFill>
          <a:blip r:embed="rId3"/>
          <a:stretch>
            <a:fillRect/>
          </a:stretch>
        </p:blipFill>
        <p:spPr>
          <a:xfrm>
            <a:off x="1610227" y="806970"/>
            <a:ext cx="3953545" cy="5334000"/>
          </a:xfrm>
          <a:prstGeom prst="rect">
            <a:avLst/>
          </a:prstGeom>
        </p:spPr>
      </p:pic>
      <p:pic>
        <p:nvPicPr>
          <p:cNvPr id="11" name="Bildobjekt 10">
            <a:extLst>
              <a:ext uri="{FF2B5EF4-FFF2-40B4-BE49-F238E27FC236}">
                <a16:creationId xmlns:a16="http://schemas.microsoft.com/office/drawing/2014/main" id="{2A39E0A3-94BB-4C78-8EBB-E212C04965B7}"/>
              </a:ext>
            </a:extLst>
          </p:cNvPr>
          <p:cNvPicPr>
            <a:picLocks noChangeAspect="1"/>
          </p:cNvPicPr>
          <p:nvPr/>
        </p:nvPicPr>
        <p:blipFill>
          <a:blip r:embed="rId4"/>
          <a:stretch>
            <a:fillRect/>
          </a:stretch>
        </p:blipFill>
        <p:spPr>
          <a:xfrm>
            <a:off x="6628229" y="806970"/>
            <a:ext cx="3762375" cy="5334000"/>
          </a:xfrm>
          <a:prstGeom prst="rect">
            <a:avLst/>
          </a:prstGeom>
        </p:spPr>
      </p:pic>
    </p:spTree>
    <p:extLst>
      <p:ext uri="{BB962C8B-B14F-4D97-AF65-F5344CB8AC3E}">
        <p14:creationId xmlns:p14="http://schemas.microsoft.com/office/powerpoint/2010/main" val="3551956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pic>
        <p:nvPicPr>
          <p:cNvPr id="4" name="Bildobjekt 3">
            <a:extLst>
              <a:ext uri="{FF2B5EF4-FFF2-40B4-BE49-F238E27FC236}">
                <a16:creationId xmlns:a16="http://schemas.microsoft.com/office/drawing/2014/main" id="{B95200AD-5D82-4638-8BC0-6EDAC66339D1}"/>
              </a:ext>
            </a:extLst>
          </p:cNvPr>
          <p:cNvPicPr>
            <a:picLocks noChangeAspect="1"/>
          </p:cNvPicPr>
          <p:nvPr/>
        </p:nvPicPr>
        <p:blipFill>
          <a:blip r:embed="rId3"/>
          <a:stretch>
            <a:fillRect/>
          </a:stretch>
        </p:blipFill>
        <p:spPr>
          <a:xfrm>
            <a:off x="809953" y="183737"/>
            <a:ext cx="4875852" cy="6858000"/>
          </a:xfrm>
          <a:prstGeom prst="rect">
            <a:avLst/>
          </a:prstGeom>
        </p:spPr>
      </p:pic>
      <p:pic>
        <p:nvPicPr>
          <p:cNvPr id="6" name="Bildobjekt 6">
            <a:extLst>
              <a:ext uri="{FF2B5EF4-FFF2-40B4-BE49-F238E27FC236}">
                <a16:creationId xmlns:a16="http://schemas.microsoft.com/office/drawing/2014/main" id="{C76DF64D-24EF-1D4E-A939-8A82CC49F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852" y="183738"/>
            <a:ext cx="5134569" cy="6857999"/>
          </a:xfrm>
          <a:prstGeom prst="rect">
            <a:avLst/>
          </a:prstGeom>
        </p:spPr>
      </p:pic>
    </p:spTree>
    <p:extLst>
      <p:ext uri="{BB962C8B-B14F-4D97-AF65-F5344CB8AC3E}">
        <p14:creationId xmlns:p14="http://schemas.microsoft.com/office/powerpoint/2010/main" val="90423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9" name="Rektangel: rundade hörn 8">
            <a:extLst>
              <a:ext uri="{FF2B5EF4-FFF2-40B4-BE49-F238E27FC236}">
                <a16:creationId xmlns:a16="http://schemas.microsoft.com/office/drawing/2014/main" id="{453EC106-0343-454C-90EC-E15625380DE9}"/>
              </a:ext>
            </a:extLst>
          </p:cNvPr>
          <p:cNvSpPr/>
          <p:nvPr/>
        </p:nvSpPr>
        <p:spPr>
          <a:xfrm>
            <a:off x="1101103" y="602654"/>
            <a:ext cx="9989794" cy="58146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sv-SE" sz="3600" dirty="0"/>
              <a:t>Läsår     Andel elever med godkänt resultat i åk 1 	</a:t>
            </a:r>
          </a:p>
          <a:p>
            <a:r>
              <a:rPr lang="sv-SE" sz="3600" dirty="0"/>
              <a:t>2015/2016 		18 % 	</a:t>
            </a:r>
          </a:p>
          <a:p>
            <a:r>
              <a:rPr lang="sv-SE" sz="3600" dirty="0"/>
              <a:t>2016/2017 		79 %  </a:t>
            </a:r>
            <a:r>
              <a:rPr lang="sv-SE" sz="1600" dirty="0"/>
              <a:t>(detta läsår startade träningen i nuvarande form)	</a:t>
            </a:r>
          </a:p>
          <a:p>
            <a:r>
              <a:rPr lang="sv-SE" sz="3600" dirty="0"/>
              <a:t>2017/2018 		97 %	</a:t>
            </a:r>
          </a:p>
          <a:p>
            <a:pPr algn="ctr"/>
            <a:endParaRPr lang="sv-SE" sz="3600" dirty="0"/>
          </a:p>
        </p:txBody>
      </p:sp>
    </p:spTree>
    <p:extLst>
      <p:ext uri="{BB962C8B-B14F-4D97-AF65-F5344CB8AC3E}">
        <p14:creationId xmlns:p14="http://schemas.microsoft.com/office/powerpoint/2010/main" val="2699887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6" name="Rektangel: rundade hörn 5">
            <a:extLst>
              <a:ext uri="{FF2B5EF4-FFF2-40B4-BE49-F238E27FC236}">
                <a16:creationId xmlns:a16="http://schemas.microsoft.com/office/drawing/2014/main" id="{C0628431-F90F-48DD-A987-84C842CC359A}"/>
              </a:ext>
            </a:extLst>
          </p:cNvPr>
          <p:cNvSpPr/>
          <p:nvPr/>
        </p:nvSpPr>
        <p:spPr>
          <a:xfrm>
            <a:off x="3938130" y="2357273"/>
            <a:ext cx="3960754" cy="230538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3600" dirty="0"/>
              <a:t>Framgångsfaktorer</a:t>
            </a:r>
          </a:p>
        </p:txBody>
      </p:sp>
      <p:sp>
        <p:nvSpPr>
          <p:cNvPr id="10" name="Rektangel: rundade hörn 9">
            <a:extLst>
              <a:ext uri="{FF2B5EF4-FFF2-40B4-BE49-F238E27FC236}">
                <a16:creationId xmlns:a16="http://schemas.microsoft.com/office/drawing/2014/main" id="{D7B410C6-0985-4CAA-972D-398710EA620E}"/>
              </a:ext>
            </a:extLst>
          </p:cNvPr>
          <p:cNvSpPr/>
          <p:nvPr/>
        </p:nvSpPr>
        <p:spPr>
          <a:xfrm>
            <a:off x="188867" y="183829"/>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buNone/>
            </a:pPr>
            <a:r>
              <a:rPr lang="sv-SE" dirty="0">
                <a:effectLst/>
              </a:rPr>
              <a:t>Införande av två ämnesansvariga (åk 1-3, åk 4-6) i matematik, vars insats varit att hjälpa till att ”skjuta på” framåt i ämnet</a:t>
            </a:r>
          </a:p>
        </p:txBody>
      </p:sp>
      <p:sp>
        <p:nvSpPr>
          <p:cNvPr id="12" name="Rektangel: rundade hörn 11">
            <a:extLst>
              <a:ext uri="{FF2B5EF4-FFF2-40B4-BE49-F238E27FC236}">
                <a16:creationId xmlns:a16="http://schemas.microsoft.com/office/drawing/2014/main" id="{AFEC015E-1EC7-498F-952C-8231BDC2C5CA}"/>
              </a:ext>
            </a:extLst>
          </p:cNvPr>
          <p:cNvSpPr/>
          <p:nvPr/>
        </p:nvSpPr>
        <p:spPr>
          <a:xfrm>
            <a:off x="8389941" y="3479484"/>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buNone/>
            </a:pPr>
            <a:r>
              <a:rPr lang="sv-SE" dirty="0">
                <a:effectLst/>
              </a:rPr>
              <a:t>Skolan har lagt över ett tydligare ansvar på varje matematiklärare</a:t>
            </a:r>
          </a:p>
        </p:txBody>
      </p:sp>
      <p:sp>
        <p:nvSpPr>
          <p:cNvPr id="13" name="Rektangel: rundade hörn 12">
            <a:extLst>
              <a:ext uri="{FF2B5EF4-FFF2-40B4-BE49-F238E27FC236}">
                <a16:creationId xmlns:a16="http://schemas.microsoft.com/office/drawing/2014/main" id="{30DEFAEE-BA42-47C6-9CC6-16EA6FAF958A}"/>
              </a:ext>
            </a:extLst>
          </p:cNvPr>
          <p:cNvSpPr/>
          <p:nvPr/>
        </p:nvSpPr>
        <p:spPr>
          <a:xfrm>
            <a:off x="4378974" y="4939639"/>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buNone/>
            </a:pPr>
            <a:r>
              <a:rPr lang="sv-SE" dirty="0">
                <a:effectLst/>
              </a:rPr>
              <a:t>Arbete för att läraren själv skulle upptäcka nyttan med metoden och ta ansvar för varje elevs resultat/måluppfyllelse</a:t>
            </a:r>
          </a:p>
        </p:txBody>
      </p:sp>
      <p:sp>
        <p:nvSpPr>
          <p:cNvPr id="14" name="Rektangel: rundade hörn 13">
            <a:extLst>
              <a:ext uri="{FF2B5EF4-FFF2-40B4-BE49-F238E27FC236}">
                <a16:creationId xmlns:a16="http://schemas.microsoft.com/office/drawing/2014/main" id="{1CF5EF76-4544-4797-BED4-C8281D8B3E6E}"/>
              </a:ext>
            </a:extLst>
          </p:cNvPr>
          <p:cNvSpPr/>
          <p:nvPr/>
        </p:nvSpPr>
        <p:spPr>
          <a:xfrm>
            <a:off x="249122" y="3481690"/>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buNone/>
            </a:pPr>
            <a:r>
              <a:rPr lang="sv-SE" dirty="0">
                <a:effectLst/>
              </a:rPr>
              <a:t>Matematik som prioriterat mål på skolan – skolledningens insatser</a:t>
            </a:r>
          </a:p>
        </p:txBody>
      </p:sp>
      <p:sp>
        <p:nvSpPr>
          <p:cNvPr id="15" name="Rektangel: rundade hörn 14">
            <a:extLst>
              <a:ext uri="{FF2B5EF4-FFF2-40B4-BE49-F238E27FC236}">
                <a16:creationId xmlns:a16="http://schemas.microsoft.com/office/drawing/2014/main" id="{6F99A0CD-00EE-4678-B3F8-2FEA526BA04C}"/>
              </a:ext>
            </a:extLst>
          </p:cNvPr>
          <p:cNvSpPr/>
          <p:nvPr/>
        </p:nvSpPr>
        <p:spPr>
          <a:xfrm>
            <a:off x="8389941" y="174134"/>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buNone/>
            </a:pPr>
            <a:r>
              <a:rPr lang="sv-SE" dirty="0">
                <a:effectLst/>
              </a:rPr>
              <a:t>Tydligt specificerade och höga krav/förväntningar</a:t>
            </a:r>
          </a:p>
        </p:txBody>
      </p:sp>
      <p:sp>
        <p:nvSpPr>
          <p:cNvPr id="16" name="Rektangel: rundade hörn 15">
            <a:extLst>
              <a:ext uri="{FF2B5EF4-FFF2-40B4-BE49-F238E27FC236}">
                <a16:creationId xmlns:a16="http://schemas.microsoft.com/office/drawing/2014/main" id="{71695300-BE10-4487-B9CF-E4C7EB9C0E8B}"/>
              </a:ext>
            </a:extLst>
          </p:cNvPr>
          <p:cNvSpPr/>
          <p:nvPr/>
        </p:nvSpPr>
        <p:spPr>
          <a:xfrm>
            <a:off x="4289404" y="183829"/>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indent="0">
              <a:buNone/>
            </a:pPr>
            <a:r>
              <a:rPr lang="sv-SE" dirty="0"/>
              <a:t>Ny träningsmetod: effektiv träning på rätt moment (med godtagbara strategier) Precisionsträning samt ökad träningsmängd</a:t>
            </a:r>
          </a:p>
        </p:txBody>
      </p:sp>
      <p:sp>
        <p:nvSpPr>
          <p:cNvPr id="4" name="Pil: vänster-höger 3">
            <a:extLst>
              <a:ext uri="{FF2B5EF4-FFF2-40B4-BE49-F238E27FC236}">
                <a16:creationId xmlns:a16="http://schemas.microsoft.com/office/drawing/2014/main" id="{C9925422-C614-4A29-94B6-4F5641C9DD49}"/>
              </a:ext>
            </a:extLst>
          </p:cNvPr>
          <p:cNvSpPr/>
          <p:nvPr/>
        </p:nvSpPr>
        <p:spPr>
          <a:xfrm>
            <a:off x="7592395" y="1027758"/>
            <a:ext cx="752761" cy="168206"/>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7" name="Pil: vänster-höger 16">
            <a:extLst>
              <a:ext uri="{FF2B5EF4-FFF2-40B4-BE49-F238E27FC236}">
                <a16:creationId xmlns:a16="http://schemas.microsoft.com/office/drawing/2014/main" id="{10682FFC-80B9-4C43-AAF1-F9B2F4C0FF2B}"/>
              </a:ext>
            </a:extLst>
          </p:cNvPr>
          <p:cNvSpPr/>
          <p:nvPr/>
        </p:nvSpPr>
        <p:spPr>
          <a:xfrm>
            <a:off x="3491858" y="1002015"/>
            <a:ext cx="752761" cy="168206"/>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8" name="Pil: vänster-höger 17">
            <a:extLst>
              <a:ext uri="{FF2B5EF4-FFF2-40B4-BE49-F238E27FC236}">
                <a16:creationId xmlns:a16="http://schemas.microsoft.com/office/drawing/2014/main" id="{6425E861-C14A-4ECE-B600-59E51EE130B4}"/>
              </a:ext>
            </a:extLst>
          </p:cNvPr>
          <p:cNvSpPr/>
          <p:nvPr/>
        </p:nvSpPr>
        <p:spPr>
          <a:xfrm rot="1698574">
            <a:off x="3486727" y="5448806"/>
            <a:ext cx="752761" cy="168206"/>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9" name="Pil: vänster-höger 18">
            <a:extLst>
              <a:ext uri="{FF2B5EF4-FFF2-40B4-BE49-F238E27FC236}">
                <a16:creationId xmlns:a16="http://schemas.microsoft.com/office/drawing/2014/main" id="{4AD6E947-330D-4D4E-8F0D-86306BB6F29A}"/>
              </a:ext>
            </a:extLst>
          </p:cNvPr>
          <p:cNvSpPr/>
          <p:nvPr/>
        </p:nvSpPr>
        <p:spPr>
          <a:xfrm rot="19704777">
            <a:off x="7684330" y="5442485"/>
            <a:ext cx="752761" cy="168206"/>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20" name="Pil: vänster-höger 19">
            <a:extLst>
              <a:ext uri="{FF2B5EF4-FFF2-40B4-BE49-F238E27FC236}">
                <a16:creationId xmlns:a16="http://schemas.microsoft.com/office/drawing/2014/main" id="{F1E3CC78-6219-4982-8C3C-B05F85C18050}"/>
              </a:ext>
            </a:extLst>
          </p:cNvPr>
          <p:cNvSpPr/>
          <p:nvPr/>
        </p:nvSpPr>
        <p:spPr>
          <a:xfrm rot="16200000">
            <a:off x="9357102" y="2658127"/>
            <a:ext cx="1348714" cy="19303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21" name="Pil: vänster-höger 20">
            <a:extLst>
              <a:ext uri="{FF2B5EF4-FFF2-40B4-BE49-F238E27FC236}">
                <a16:creationId xmlns:a16="http://schemas.microsoft.com/office/drawing/2014/main" id="{2E7C5E97-C95E-4C9B-B141-FD86416C8AC9}"/>
              </a:ext>
            </a:extLst>
          </p:cNvPr>
          <p:cNvSpPr/>
          <p:nvPr/>
        </p:nvSpPr>
        <p:spPr>
          <a:xfrm rot="16200000">
            <a:off x="1047098" y="2688247"/>
            <a:ext cx="1348714" cy="19303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360593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style.rotation</p:attrName>
                                        </p:attrNameLst>
                                      </p:cBhvr>
                                      <p:tavLst>
                                        <p:tav tm="0">
                                          <p:val>
                                            <p:fltVal val="90"/>
                                          </p:val>
                                        </p:tav>
                                        <p:tav tm="100000">
                                          <p:val>
                                            <p:fltVal val="0"/>
                                          </p:val>
                                        </p:tav>
                                      </p:tavLst>
                                    </p:anim>
                                    <p:animEffect transition="in" filter="fade">
                                      <p:cBhvr>
                                        <p:cTn id="7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4"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6" name="Rektangel: rundade hörn 5">
            <a:extLst>
              <a:ext uri="{FF2B5EF4-FFF2-40B4-BE49-F238E27FC236}">
                <a16:creationId xmlns:a16="http://schemas.microsoft.com/office/drawing/2014/main" id="{C0628431-F90F-48DD-A987-84C842CC359A}"/>
              </a:ext>
            </a:extLst>
          </p:cNvPr>
          <p:cNvSpPr/>
          <p:nvPr/>
        </p:nvSpPr>
        <p:spPr>
          <a:xfrm>
            <a:off x="1101103" y="602654"/>
            <a:ext cx="9989794" cy="58146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3600" b="1" dirty="0"/>
              <a:t>Marcus Nordin</a:t>
            </a:r>
          </a:p>
          <a:p>
            <a:pPr algn="ctr"/>
            <a:endParaRPr lang="sv-SE" sz="3600" dirty="0"/>
          </a:p>
          <a:p>
            <a:pPr algn="ctr"/>
            <a:r>
              <a:rPr lang="sv-SE" sz="3600" b="1" dirty="0"/>
              <a:t>Utbildning</a:t>
            </a:r>
            <a:r>
              <a:rPr lang="sv-SE" sz="3600" dirty="0"/>
              <a:t>:</a:t>
            </a:r>
          </a:p>
          <a:p>
            <a:pPr algn="ctr"/>
            <a:r>
              <a:rPr lang="sv-SE" sz="3600" dirty="0"/>
              <a:t>Speciallärare med inriktning matematik</a:t>
            </a:r>
          </a:p>
          <a:p>
            <a:pPr algn="ctr"/>
            <a:r>
              <a:rPr lang="sv-SE" sz="3600" dirty="0"/>
              <a:t>Ma/No åk 4-9-lärare</a:t>
            </a:r>
          </a:p>
          <a:p>
            <a:pPr algn="ctr"/>
            <a:endParaRPr lang="sv-SE" sz="3600" dirty="0"/>
          </a:p>
          <a:p>
            <a:pPr algn="ctr"/>
            <a:r>
              <a:rPr lang="sv-SE" sz="3600" b="1" dirty="0"/>
              <a:t>Anställning</a:t>
            </a:r>
            <a:r>
              <a:rPr lang="sv-SE" sz="3600" dirty="0"/>
              <a:t>:</a:t>
            </a:r>
          </a:p>
          <a:p>
            <a:pPr algn="ctr"/>
            <a:r>
              <a:rPr lang="sv-SE" sz="3600" dirty="0"/>
              <a:t>Speciallärare på Alléskolan, Habo</a:t>
            </a:r>
          </a:p>
          <a:p>
            <a:pPr algn="ctr"/>
            <a:r>
              <a:rPr lang="sv-SE" sz="3600" dirty="0"/>
              <a:t>F-6-skola drygt 500 elever </a:t>
            </a:r>
          </a:p>
          <a:p>
            <a:pPr algn="ctr"/>
            <a:endParaRPr lang="sv-SE" sz="3600" dirty="0"/>
          </a:p>
        </p:txBody>
      </p:sp>
    </p:spTree>
    <p:extLst>
      <p:ext uri="{BB962C8B-B14F-4D97-AF65-F5344CB8AC3E}">
        <p14:creationId xmlns:p14="http://schemas.microsoft.com/office/powerpoint/2010/main" val="4121454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6" name="Rektangel: rundade hörn 5">
            <a:extLst>
              <a:ext uri="{FF2B5EF4-FFF2-40B4-BE49-F238E27FC236}">
                <a16:creationId xmlns:a16="http://schemas.microsoft.com/office/drawing/2014/main" id="{C0628431-F90F-48DD-A987-84C842CC359A}"/>
              </a:ext>
            </a:extLst>
          </p:cNvPr>
          <p:cNvSpPr/>
          <p:nvPr/>
        </p:nvSpPr>
        <p:spPr>
          <a:xfrm>
            <a:off x="3938130" y="2357273"/>
            <a:ext cx="3960754" cy="230538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3600" dirty="0"/>
              <a:t>Fortsatta utmaningar</a:t>
            </a:r>
          </a:p>
        </p:txBody>
      </p:sp>
      <p:sp>
        <p:nvSpPr>
          <p:cNvPr id="10" name="Rektangel: rundade hörn 9">
            <a:extLst>
              <a:ext uri="{FF2B5EF4-FFF2-40B4-BE49-F238E27FC236}">
                <a16:creationId xmlns:a16="http://schemas.microsoft.com/office/drawing/2014/main" id="{D7B410C6-0985-4CAA-972D-398710EA620E}"/>
              </a:ext>
            </a:extLst>
          </p:cNvPr>
          <p:cNvSpPr/>
          <p:nvPr/>
        </p:nvSpPr>
        <p:spPr>
          <a:xfrm>
            <a:off x="188867" y="183829"/>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lgn="ctr">
              <a:buNone/>
            </a:pPr>
            <a:r>
              <a:rPr lang="sv-SE" dirty="0">
                <a:effectLst/>
              </a:rPr>
              <a:t>Att få samtliga matematiklärare att ta ansvar för att träningen blir effektiv för varje elev utifrån elevernas olika grundförutsättningar</a:t>
            </a:r>
          </a:p>
        </p:txBody>
      </p:sp>
      <p:sp>
        <p:nvSpPr>
          <p:cNvPr id="12" name="Rektangel: rundade hörn 11">
            <a:extLst>
              <a:ext uri="{FF2B5EF4-FFF2-40B4-BE49-F238E27FC236}">
                <a16:creationId xmlns:a16="http://schemas.microsoft.com/office/drawing/2014/main" id="{AFEC015E-1EC7-498F-952C-8231BDC2C5CA}"/>
              </a:ext>
            </a:extLst>
          </p:cNvPr>
          <p:cNvSpPr/>
          <p:nvPr/>
        </p:nvSpPr>
        <p:spPr>
          <a:xfrm>
            <a:off x="8389941" y="3479484"/>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lgn="ctr">
              <a:buNone/>
            </a:pPr>
            <a:r>
              <a:rPr lang="sv-SE" dirty="0">
                <a:effectLst/>
              </a:rPr>
              <a:t>Bibehålla arbetsmetoden i åk 2 och åk 3</a:t>
            </a:r>
          </a:p>
        </p:txBody>
      </p:sp>
      <p:sp>
        <p:nvSpPr>
          <p:cNvPr id="13" name="Rektangel: rundade hörn 12">
            <a:extLst>
              <a:ext uri="{FF2B5EF4-FFF2-40B4-BE49-F238E27FC236}">
                <a16:creationId xmlns:a16="http://schemas.microsoft.com/office/drawing/2014/main" id="{30DEFAEE-BA42-47C6-9CC6-16EA6FAF958A}"/>
              </a:ext>
            </a:extLst>
          </p:cNvPr>
          <p:cNvSpPr/>
          <p:nvPr/>
        </p:nvSpPr>
        <p:spPr>
          <a:xfrm>
            <a:off x="4378974" y="4939639"/>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lgn="ctr">
              <a:buNone/>
            </a:pPr>
            <a:r>
              <a:rPr lang="sv-SE" dirty="0">
                <a:effectLst/>
              </a:rPr>
              <a:t>Bibehålla kunskaper</a:t>
            </a:r>
            <a:r>
              <a:rPr lang="sv-SE" dirty="0"/>
              <a:t> – öka förståelsen på djupet hos varje individ</a:t>
            </a:r>
            <a:r>
              <a:rPr lang="sv-SE" dirty="0">
                <a:effectLst/>
              </a:rPr>
              <a:t>, utöka talområde, göra kunskaper generaliserbara</a:t>
            </a:r>
          </a:p>
        </p:txBody>
      </p:sp>
      <p:sp>
        <p:nvSpPr>
          <p:cNvPr id="14" name="Rektangel: rundade hörn 13">
            <a:extLst>
              <a:ext uri="{FF2B5EF4-FFF2-40B4-BE49-F238E27FC236}">
                <a16:creationId xmlns:a16="http://schemas.microsoft.com/office/drawing/2014/main" id="{1CF5EF76-4544-4797-BED4-C8281D8B3E6E}"/>
              </a:ext>
            </a:extLst>
          </p:cNvPr>
          <p:cNvSpPr/>
          <p:nvPr/>
        </p:nvSpPr>
        <p:spPr>
          <a:xfrm>
            <a:off x="249122" y="3481690"/>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lgn="ctr">
              <a:buNone/>
            </a:pPr>
            <a:r>
              <a:rPr lang="sv-SE" dirty="0">
                <a:effectLst/>
              </a:rPr>
              <a:t>Att få samtliga matematiklärare att </a:t>
            </a:r>
            <a:r>
              <a:rPr lang="sv-SE" dirty="0"/>
              <a:t>omfamna kunskapen om</a:t>
            </a:r>
            <a:r>
              <a:rPr lang="sv-SE" dirty="0">
                <a:effectLst/>
              </a:rPr>
              <a:t> automatiseringens förtjänster</a:t>
            </a:r>
          </a:p>
        </p:txBody>
      </p:sp>
      <p:sp>
        <p:nvSpPr>
          <p:cNvPr id="15" name="Rektangel: rundade hörn 14">
            <a:extLst>
              <a:ext uri="{FF2B5EF4-FFF2-40B4-BE49-F238E27FC236}">
                <a16:creationId xmlns:a16="http://schemas.microsoft.com/office/drawing/2014/main" id="{6F99A0CD-00EE-4678-B3F8-2FEA526BA04C}"/>
              </a:ext>
            </a:extLst>
          </p:cNvPr>
          <p:cNvSpPr/>
          <p:nvPr/>
        </p:nvSpPr>
        <p:spPr>
          <a:xfrm>
            <a:off x="8389941" y="174134"/>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lvl="0" indent="0" algn="ctr">
              <a:buNone/>
            </a:pPr>
            <a:r>
              <a:rPr lang="sv-SE" dirty="0">
                <a:effectLst/>
              </a:rPr>
              <a:t>Att bli ännu bättre på att möta upp och identifiera de elever som har svårigheter beträffande automatisering</a:t>
            </a:r>
          </a:p>
        </p:txBody>
      </p:sp>
      <p:sp>
        <p:nvSpPr>
          <p:cNvPr id="16" name="Rektangel: rundade hörn 15">
            <a:extLst>
              <a:ext uri="{FF2B5EF4-FFF2-40B4-BE49-F238E27FC236}">
                <a16:creationId xmlns:a16="http://schemas.microsoft.com/office/drawing/2014/main" id="{71695300-BE10-4487-B9CF-E4C7EB9C0E8B}"/>
              </a:ext>
            </a:extLst>
          </p:cNvPr>
          <p:cNvSpPr/>
          <p:nvPr/>
        </p:nvSpPr>
        <p:spPr>
          <a:xfrm>
            <a:off x="4289404" y="183829"/>
            <a:ext cx="3258206" cy="1896458"/>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6900" indent="0" algn="ctr">
              <a:buNone/>
            </a:pPr>
            <a:r>
              <a:rPr lang="sv-SE" dirty="0"/>
              <a:t>Förvalta resultat</a:t>
            </a:r>
          </a:p>
        </p:txBody>
      </p:sp>
    </p:spTree>
    <p:extLst>
      <p:ext uri="{BB962C8B-B14F-4D97-AF65-F5344CB8AC3E}">
        <p14:creationId xmlns:p14="http://schemas.microsoft.com/office/powerpoint/2010/main" val="3178253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4" name="Rektangel: rundade hörn 3">
            <a:extLst>
              <a:ext uri="{FF2B5EF4-FFF2-40B4-BE49-F238E27FC236}">
                <a16:creationId xmlns:a16="http://schemas.microsoft.com/office/drawing/2014/main" id="{9CB1D6DA-D432-4D23-A415-0715218DF47B}"/>
              </a:ext>
            </a:extLst>
          </p:cNvPr>
          <p:cNvSpPr/>
          <p:nvPr/>
        </p:nvSpPr>
        <p:spPr>
          <a:xfrm>
            <a:off x="555171" y="436829"/>
            <a:ext cx="4767943" cy="6351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2800" b="1" dirty="0"/>
              <a:t>Recept:</a:t>
            </a:r>
          </a:p>
          <a:p>
            <a:pPr algn="ctr"/>
            <a:endParaRPr lang="sv-SE" sz="2800" b="1" dirty="0"/>
          </a:p>
          <a:p>
            <a:pPr marL="457200" indent="-457200">
              <a:buFont typeface="Arial" panose="020B0604020202020204" pitchFamily="34" charset="0"/>
              <a:buChar char="•"/>
            </a:pPr>
            <a:r>
              <a:rPr lang="sv-SE" sz="2800" b="1" dirty="0"/>
              <a:t>En stor dos precisionsträning</a:t>
            </a:r>
          </a:p>
          <a:p>
            <a:pPr marL="457200" indent="-457200">
              <a:buFont typeface="Arial" panose="020B0604020202020204" pitchFamily="34" charset="0"/>
              <a:buChar char="•"/>
            </a:pPr>
            <a:r>
              <a:rPr lang="sv-SE" sz="2800" b="1" dirty="0"/>
              <a:t>Effektiva strategier</a:t>
            </a:r>
          </a:p>
          <a:p>
            <a:pPr marL="457200" indent="-457200">
              <a:buFont typeface="Arial" panose="020B0604020202020204" pitchFamily="34" charset="0"/>
              <a:buChar char="•"/>
            </a:pPr>
            <a:r>
              <a:rPr lang="sv-SE" sz="2800" b="1" dirty="0"/>
              <a:t>Träna på rätt moment (i utmaningsområdet)</a:t>
            </a:r>
          </a:p>
          <a:p>
            <a:pPr marL="457200" indent="-457200">
              <a:buFont typeface="Arial" panose="020B0604020202020204" pitchFamily="34" charset="0"/>
              <a:buChar char="•"/>
            </a:pPr>
            <a:r>
              <a:rPr lang="sv-SE" sz="2800" b="1" dirty="0"/>
              <a:t>Ett gott ledarskap</a:t>
            </a:r>
          </a:p>
          <a:p>
            <a:pPr marL="457200" indent="-457200">
              <a:buFont typeface="Arial" panose="020B0604020202020204" pitchFamily="34" charset="0"/>
              <a:buChar char="•"/>
            </a:pPr>
            <a:r>
              <a:rPr lang="sv-SE" sz="2800" b="1" dirty="0"/>
              <a:t>Elevens inre driv</a:t>
            </a:r>
          </a:p>
          <a:p>
            <a:pPr algn="ctr"/>
            <a:endParaRPr lang="sv-SE" b="1" dirty="0"/>
          </a:p>
          <a:p>
            <a:pPr algn="ctr"/>
            <a:r>
              <a:rPr lang="sv-SE" b="1" dirty="0"/>
              <a:t>Blanda och krydda med passionerat engagemang och en nypa skådespeleri</a:t>
            </a:r>
          </a:p>
          <a:p>
            <a:pPr algn="ctr"/>
            <a:endParaRPr lang="sv-SE" b="1" dirty="0"/>
          </a:p>
          <a:p>
            <a:pPr algn="ctr"/>
            <a:r>
              <a:rPr lang="sv-SE" b="1" dirty="0"/>
              <a:t>Nu är måluppfyllelsen biff!</a:t>
            </a:r>
          </a:p>
          <a:p>
            <a:pPr algn="ctr"/>
            <a:endParaRPr lang="sv-SE" b="1" dirty="0"/>
          </a:p>
        </p:txBody>
      </p:sp>
      <p:sp>
        <p:nvSpPr>
          <p:cNvPr id="7" name="Rektangel: rundade hörn 6">
            <a:extLst>
              <a:ext uri="{FF2B5EF4-FFF2-40B4-BE49-F238E27FC236}">
                <a16:creationId xmlns:a16="http://schemas.microsoft.com/office/drawing/2014/main" id="{22CB7915-6E82-49D9-BA1A-32B46F3BFA9C}"/>
              </a:ext>
            </a:extLst>
          </p:cNvPr>
          <p:cNvSpPr/>
          <p:nvPr/>
        </p:nvSpPr>
        <p:spPr>
          <a:xfrm>
            <a:off x="6868888" y="426130"/>
            <a:ext cx="4767943" cy="6351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2800" b="1" dirty="0"/>
          </a:p>
          <a:p>
            <a:pPr algn="ctr"/>
            <a:endParaRPr lang="sv-SE" sz="2800" b="1" dirty="0"/>
          </a:p>
          <a:p>
            <a:pPr algn="ctr"/>
            <a:endParaRPr lang="sv-SE" sz="2800" b="1" dirty="0"/>
          </a:p>
          <a:p>
            <a:pPr algn="ctr"/>
            <a:endParaRPr lang="sv-SE" sz="2800" b="1" dirty="0"/>
          </a:p>
          <a:p>
            <a:pPr algn="ctr"/>
            <a:endParaRPr lang="sv-SE" sz="2800" b="1" dirty="0"/>
          </a:p>
          <a:p>
            <a:pPr algn="ctr"/>
            <a:endParaRPr lang="sv-SE" sz="2800" b="1" dirty="0"/>
          </a:p>
          <a:p>
            <a:pPr algn="ctr"/>
            <a:endParaRPr lang="sv-SE" sz="2800" b="1" dirty="0"/>
          </a:p>
          <a:p>
            <a:pPr algn="ctr"/>
            <a:r>
              <a:rPr lang="sv-SE" sz="2800" b="1" dirty="0"/>
              <a:t>Allt material finns kostnadsfritt på lektion.se: ”Träning inför och/eller </a:t>
            </a:r>
          </a:p>
          <a:p>
            <a:pPr algn="ctr"/>
            <a:r>
              <a:rPr lang="sv-SE" sz="2800" b="1" dirty="0"/>
              <a:t>efter AG1”</a:t>
            </a:r>
          </a:p>
          <a:p>
            <a:pPr algn="ctr"/>
            <a:endParaRPr lang="sv-SE" sz="2800" b="1" dirty="0"/>
          </a:p>
          <a:p>
            <a:pPr algn="ctr"/>
            <a:endParaRPr lang="sv-SE" sz="2800" b="1" dirty="0"/>
          </a:p>
          <a:p>
            <a:pPr algn="ctr"/>
            <a:endParaRPr lang="sv-SE" sz="2800" b="1" dirty="0"/>
          </a:p>
          <a:p>
            <a:pPr algn="ctr"/>
            <a:endParaRPr lang="sv-SE" sz="2800" b="1" dirty="0"/>
          </a:p>
          <a:p>
            <a:pPr algn="ctr"/>
            <a:endParaRPr lang="sv-SE" sz="2800" b="1" dirty="0"/>
          </a:p>
          <a:p>
            <a:pPr algn="ctr"/>
            <a:r>
              <a:rPr lang="sv-SE" b="1" dirty="0"/>
              <a:t>marcus.nordin@habokommun.se</a:t>
            </a:r>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p:txBody>
      </p:sp>
      <p:pic>
        <p:nvPicPr>
          <p:cNvPr id="8" name="Bild 7" descr="Uggla">
            <a:extLst>
              <a:ext uri="{FF2B5EF4-FFF2-40B4-BE49-F238E27FC236}">
                <a16:creationId xmlns:a16="http://schemas.microsoft.com/office/drawing/2014/main" id="{2D1269C7-4076-4CF3-8AAF-299A230A0E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8000" y="5517470"/>
            <a:ext cx="914400" cy="914400"/>
          </a:xfrm>
          <a:prstGeom prst="rect">
            <a:avLst/>
          </a:prstGeom>
        </p:spPr>
      </p:pic>
      <p:sp>
        <p:nvSpPr>
          <p:cNvPr id="10" name="Rektangel: rundade hörn 9">
            <a:extLst>
              <a:ext uri="{FF2B5EF4-FFF2-40B4-BE49-F238E27FC236}">
                <a16:creationId xmlns:a16="http://schemas.microsoft.com/office/drawing/2014/main" id="{733B8605-867C-4B04-B8AF-449638075416}"/>
              </a:ext>
            </a:extLst>
          </p:cNvPr>
          <p:cNvSpPr/>
          <p:nvPr/>
        </p:nvSpPr>
        <p:spPr>
          <a:xfrm>
            <a:off x="5513614" y="3602037"/>
            <a:ext cx="6678386" cy="19154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6000" b="1" dirty="0"/>
              <a:t>TACK FÖR MIG!</a:t>
            </a:r>
          </a:p>
        </p:txBody>
      </p:sp>
    </p:spTree>
    <p:extLst>
      <p:ext uri="{BB962C8B-B14F-4D97-AF65-F5344CB8AC3E}">
        <p14:creationId xmlns:p14="http://schemas.microsoft.com/office/powerpoint/2010/main" val="4167739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1" y="-143129"/>
            <a:ext cx="12944484" cy="7254306"/>
          </a:xfrm>
          <a:prstGeom prst="rect">
            <a:avLst/>
          </a:prstGeom>
        </p:spPr>
      </p:pic>
      <p:sp>
        <p:nvSpPr>
          <p:cNvPr id="6" name="Rektangel: rundade hörn 5">
            <a:extLst>
              <a:ext uri="{FF2B5EF4-FFF2-40B4-BE49-F238E27FC236}">
                <a16:creationId xmlns:a16="http://schemas.microsoft.com/office/drawing/2014/main" id="{C0628431-F90F-48DD-A987-84C842CC359A}"/>
              </a:ext>
            </a:extLst>
          </p:cNvPr>
          <p:cNvSpPr/>
          <p:nvPr/>
        </p:nvSpPr>
        <p:spPr>
          <a:xfrm>
            <a:off x="-186404" y="2051921"/>
            <a:ext cx="5610054" cy="3205879"/>
          </a:xfrm>
          <a:prstGeom prst="roundRect">
            <a:avLst/>
          </a:prstGeom>
          <a:ln w="38100">
            <a:solidFill>
              <a:schemeClr val="tx1"/>
            </a:solidFill>
          </a:ln>
          <a:scene3d>
            <a:camera prst="perspectiveLef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3600" dirty="0"/>
          </a:p>
        </p:txBody>
      </p:sp>
      <p:sp>
        <p:nvSpPr>
          <p:cNvPr id="4" name="Rektangel 3">
            <a:extLst>
              <a:ext uri="{FF2B5EF4-FFF2-40B4-BE49-F238E27FC236}">
                <a16:creationId xmlns:a16="http://schemas.microsoft.com/office/drawing/2014/main" id="{C4103AA7-466C-45CC-84C4-3D347812598B}"/>
              </a:ext>
            </a:extLst>
          </p:cNvPr>
          <p:cNvSpPr/>
          <p:nvPr/>
        </p:nvSpPr>
        <p:spPr>
          <a:xfrm>
            <a:off x="29887" y="2600125"/>
            <a:ext cx="5610054" cy="1754326"/>
          </a:xfrm>
          <a:prstGeom prst="rect">
            <a:avLst/>
          </a:prstGeom>
          <a:scene3d>
            <a:camera prst="perspectiveLeft"/>
            <a:lightRig rig="threePt" dir="t"/>
          </a:scene3d>
        </p:spPr>
        <p:txBody>
          <a:bodyPr wrap="square">
            <a:spAutoFit/>
          </a:bodyPr>
          <a:lstStyle/>
          <a:p>
            <a:pPr algn="ctr"/>
            <a:endParaRPr lang="sv-SE" b="1" dirty="0"/>
          </a:p>
          <a:p>
            <a:pPr algn="ctr"/>
            <a:r>
              <a:rPr lang="sv-SE" b="1" dirty="0" err="1"/>
              <a:t>Räkneflytskompetens</a:t>
            </a:r>
            <a:r>
              <a:rPr lang="sv-SE" b="1" dirty="0"/>
              <a:t> i åk 1 </a:t>
            </a:r>
          </a:p>
          <a:p>
            <a:pPr algn="ctr"/>
            <a:br>
              <a:rPr lang="sv-SE" dirty="0"/>
            </a:br>
            <a:r>
              <a:rPr lang="sv-SE" dirty="0"/>
              <a:t>Så gick det till när vi ökade vår måluppfyllelse </a:t>
            </a:r>
          </a:p>
          <a:p>
            <a:pPr algn="ctr"/>
            <a:r>
              <a:rPr lang="sv-SE" dirty="0"/>
              <a:t>från 18% till 97% på två läsår – beträffande addition/subtraktion 1-9</a:t>
            </a:r>
          </a:p>
        </p:txBody>
      </p:sp>
      <p:sp>
        <p:nvSpPr>
          <p:cNvPr id="15" name="Rektangel 14">
            <a:extLst>
              <a:ext uri="{FF2B5EF4-FFF2-40B4-BE49-F238E27FC236}">
                <a16:creationId xmlns:a16="http://schemas.microsoft.com/office/drawing/2014/main" id="{9A4513AD-F739-4745-B61F-FC0175487FC0}"/>
              </a:ext>
            </a:extLst>
          </p:cNvPr>
          <p:cNvSpPr/>
          <p:nvPr/>
        </p:nvSpPr>
        <p:spPr>
          <a:xfrm>
            <a:off x="6121721" y="5508296"/>
            <a:ext cx="5825613" cy="117987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PRECISIONSTRÄNING för att nå</a:t>
            </a:r>
          </a:p>
          <a:p>
            <a:pPr algn="ctr"/>
            <a:r>
              <a:rPr lang="sv-SE" dirty="0"/>
              <a:t>automatisering/</a:t>
            </a:r>
            <a:r>
              <a:rPr lang="sv-SE" dirty="0" err="1"/>
              <a:t>räkneflyt</a:t>
            </a:r>
            <a:endParaRPr lang="sv-SE" dirty="0"/>
          </a:p>
        </p:txBody>
      </p:sp>
      <p:pic>
        <p:nvPicPr>
          <p:cNvPr id="10" name="Bildobjekt 9">
            <a:extLst>
              <a:ext uri="{FF2B5EF4-FFF2-40B4-BE49-F238E27FC236}">
                <a16:creationId xmlns:a16="http://schemas.microsoft.com/office/drawing/2014/main" id="{F85C5963-7C61-42C6-B12E-A8819E4750B2}"/>
              </a:ext>
            </a:extLst>
          </p:cNvPr>
          <p:cNvPicPr>
            <a:picLocks noChangeAspect="1"/>
          </p:cNvPicPr>
          <p:nvPr/>
        </p:nvPicPr>
        <p:blipFill>
          <a:blip r:embed="rId4"/>
          <a:stretch>
            <a:fillRect/>
          </a:stretch>
        </p:blipFill>
        <p:spPr>
          <a:xfrm>
            <a:off x="7057754" y="50924"/>
            <a:ext cx="3953545" cy="5334000"/>
          </a:xfrm>
          <a:prstGeom prst="rect">
            <a:avLst/>
          </a:prstGeom>
        </p:spPr>
      </p:pic>
      <p:sp>
        <p:nvSpPr>
          <p:cNvPr id="9" name="Rektangel 8">
            <a:extLst>
              <a:ext uri="{FF2B5EF4-FFF2-40B4-BE49-F238E27FC236}">
                <a16:creationId xmlns:a16="http://schemas.microsoft.com/office/drawing/2014/main" id="{BE226EEE-E298-405C-BE48-9E1BC8F62A06}"/>
              </a:ext>
            </a:extLst>
          </p:cNvPr>
          <p:cNvSpPr/>
          <p:nvPr/>
        </p:nvSpPr>
        <p:spPr>
          <a:xfrm>
            <a:off x="6121721" y="4077929"/>
            <a:ext cx="5825613" cy="117987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MÅLBILD: ELEVEN SKA NÅ MINST FEM AV SEX RÄTT INOM SEX DELOMRÅDEN, DVS 30/36, INOM TRE MINUTER</a:t>
            </a:r>
          </a:p>
        </p:txBody>
      </p:sp>
    </p:spTree>
    <p:extLst>
      <p:ext uri="{BB962C8B-B14F-4D97-AF65-F5344CB8AC3E}">
        <p14:creationId xmlns:p14="http://schemas.microsoft.com/office/powerpoint/2010/main" val="119669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10" name="Ellips 9">
            <a:extLst>
              <a:ext uri="{FF2B5EF4-FFF2-40B4-BE49-F238E27FC236}">
                <a16:creationId xmlns:a16="http://schemas.microsoft.com/office/drawing/2014/main" id="{BAAB3CB8-66C5-4CA5-B583-E3C8B01BECB4}"/>
              </a:ext>
            </a:extLst>
          </p:cNvPr>
          <p:cNvSpPr/>
          <p:nvPr/>
        </p:nvSpPr>
        <p:spPr>
          <a:xfrm>
            <a:off x="2966790" y="166607"/>
            <a:ext cx="6524786" cy="652478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Matematikämnet utan </a:t>
            </a:r>
          </a:p>
          <a:p>
            <a:pPr algn="ctr"/>
            <a:r>
              <a:rPr lang="sv-SE" dirty="0"/>
              <a:t>automatisering</a:t>
            </a:r>
          </a:p>
        </p:txBody>
      </p:sp>
    </p:spTree>
    <p:extLst>
      <p:ext uri="{BB962C8B-B14F-4D97-AF65-F5344CB8AC3E}">
        <p14:creationId xmlns:p14="http://schemas.microsoft.com/office/powerpoint/2010/main" val="4040882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10" name="Ellips 9">
            <a:extLst>
              <a:ext uri="{FF2B5EF4-FFF2-40B4-BE49-F238E27FC236}">
                <a16:creationId xmlns:a16="http://schemas.microsoft.com/office/drawing/2014/main" id="{BAAB3CB8-66C5-4CA5-B583-E3C8B01BECB4}"/>
              </a:ext>
            </a:extLst>
          </p:cNvPr>
          <p:cNvSpPr/>
          <p:nvPr/>
        </p:nvSpPr>
        <p:spPr>
          <a:xfrm>
            <a:off x="4403247" y="1892674"/>
            <a:ext cx="3385506" cy="338550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Matematikämnet med automatisering</a:t>
            </a:r>
          </a:p>
        </p:txBody>
      </p:sp>
    </p:spTree>
    <p:extLst>
      <p:ext uri="{BB962C8B-B14F-4D97-AF65-F5344CB8AC3E}">
        <p14:creationId xmlns:p14="http://schemas.microsoft.com/office/powerpoint/2010/main" val="503371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6" name="Rektangel: rundade hörn 5">
            <a:extLst>
              <a:ext uri="{FF2B5EF4-FFF2-40B4-BE49-F238E27FC236}">
                <a16:creationId xmlns:a16="http://schemas.microsoft.com/office/drawing/2014/main" id="{C0628431-F90F-48DD-A987-84C842CC359A}"/>
              </a:ext>
            </a:extLst>
          </p:cNvPr>
          <p:cNvSpPr/>
          <p:nvPr/>
        </p:nvSpPr>
        <p:spPr>
          <a:xfrm>
            <a:off x="1101103" y="602654"/>
            <a:ext cx="9989794" cy="5814617"/>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3600" dirty="0"/>
          </a:p>
        </p:txBody>
      </p:sp>
      <p:sp>
        <p:nvSpPr>
          <p:cNvPr id="10" name="Ellips 9">
            <a:extLst>
              <a:ext uri="{FF2B5EF4-FFF2-40B4-BE49-F238E27FC236}">
                <a16:creationId xmlns:a16="http://schemas.microsoft.com/office/drawing/2014/main" id="{BAAB3CB8-66C5-4CA5-B583-E3C8B01BECB4}"/>
              </a:ext>
            </a:extLst>
          </p:cNvPr>
          <p:cNvSpPr/>
          <p:nvPr/>
        </p:nvSpPr>
        <p:spPr>
          <a:xfrm>
            <a:off x="4403247" y="1892674"/>
            <a:ext cx="3385506" cy="338550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Matematikämnet med automatisering</a:t>
            </a:r>
          </a:p>
        </p:txBody>
      </p:sp>
      <p:sp>
        <p:nvSpPr>
          <p:cNvPr id="7" name="Rektangel: rundade hörn 6">
            <a:extLst>
              <a:ext uri="{FF2B5EF4-FFF2-40B4-BE49-F238E27FC236}">
                <a16:creationId xmlns:a16="http://schemas.microsoft.com/office/drawing/2014/main" id="{0EEC979D-13AA-4D40-8D71-BBABC7A18AD5}"/>
              </a:ext>
            </a:extLst>
          </p:cNvPr>
          <p:cNvSpPr/>
          <p:nvPr/>
        </p:nvSpPr>
        <p:spPr>
          <a:xfrm>
            <a:off x="1388072" y="955767"/>
            <a:ext cx="2912012" cy="110033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Beräkningar hämtas ur ett arkiv</a:t>
            </a:r>
            <a:endParaRPr lang="sv-SE" dirty="0"/>
          </a:p>
        </p:txBody>
      </p:sp>
      <p:sp>
        <p:nvSpPr>
          <p:cNvPr id="8" name="Rektangel: rundade hörn 7">
            <a:extLst>
              <a:ext uri="{FF2B5EF4-FFF2-40B4-BE49-F238E27FC236}">
                <a16:creationId xmlns:a16="http://schemas.microsoft.com/office/drawing/2014/main" id="{AC1495B1-B1A9-4623-8B5B-789B9DF20BCC}"/>
              </a:ext>
            </a:extLst>
          </p:cNvPr>
          <p:cNvSpPr/>
          <p:nvPr/>
        </p:nvSpPr>
        <p:spPr>
          <a:xfrm>
            <a:off x="7755228" y="955767"/>
            <a:ext cx="2912012" cy="110033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Arbetsminnet kan arbeta ”ostört” med problemlösningsuppgifter</a:t>
            </a:r>
          </a:p>
        </p:txBody>
      </p:sp>
      <p:sp>
        <p:nvSpPr>
          <p:cNvPr id="9" name="Rektangel: rundade hörn 8">
            <a:extLst>
              <a:ext uri="{FF2B5EF4-FFF2-40B4-BE49-F238E27FC236}">
                <a16:creationId xmlns:a16="http://schemas.microsoft.com/office/drawing/2014/main" id="{2C0BEFDE-43F2-4BEA-A090-E4EBC427F386}"/>
              </a:ext>
            </a:extLst>
          </p:cNvPr>
          <p:cNvSpPr/>
          <p:nvPr/>
        </p:nvSpPr>
        <p:spPr>
          <a:xfrm>
            <a:off x="1388072" y="4948159"/>
            <a:ext cx="2912012" cy="110033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Ämnet blir enklare att lyckas i</a:t>
            </a:r>
          </a:p>
        </p:txBody>
      </p:sp>
      <p:sp>
        <p:nvSpPr>
          <p:cNvPr id="11" name="Rektangel: rundade hörn 10">
            <a:extLst>
              <a:ext uri="{FF2B5EF4-FFF2-40B4-BE49-F238E27FC236}">
                <a16:creationId xmlns:a16="http://schemas.microsoft.com/office/drawing/2014/main" id="{B2384563-BCD8-4DEB-8287-BB97F931A636}"/>
              </a:ext>
            </a:extLst>
          </p:cNvPr>
          <p:cNvSpPr/>
          <p:nvPr/>
        </p:nvSpPr>
        <p:spPr>
          <a:xfrm>
            <a:off x="7791038" y="4948159"/>
            <a:ext cx="2912012" cy="1100332"/>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Motivation stärks – måluppfyllelse ökar</a:t>
            </a:r>
            <a:endParaRPr lang="sv-SE" dirty="0"/>
          </a:p>
        </p:txBody>
      </p:sp>
      <p:cxnSp>
        <p:nvCxnSpPr>
          <p:cNvPr id="12" name="Rak koppling 11">
            <a:extLst>
              <a:ext uri="{FF2B5EF4-FFF2-40B4-BE49-F238E27FC236}">
                <a16:creationId xmlns:a16="http://schemas.microsoft.com/office/drawing/2014/main" id="{D984CF88-9F42-4363-A34A-8C0732E9A47D}"/>
              </a:ext>
            </a:extLst>
          </p:cNvPr>
          <p:cNvCxnSpPr>
            <a:cxnSpLocks/>
          </p:cNvCxnSpPr>
          <p:nvPr/>
        </p:nvCxnSpPr>
        <p:spPr>
          <a:xfrm flipH="1" flipV="1">
            <a:off x="4169110" y="1908110"/>
            <a:ext cx="706871" cy="4957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FE73764E-5702-4DD6-B2A9-D23FB6B4E201}"/>
              </a:ext>
            </a:extLst>
          </p:cNvPr>
          <p:cNvCxnSpPr>
            <a:cxnSpLocks/>
          </p:cNvCxnSpPr>
          <p:nvPr/>
        </p:nvCxnSpPr>
        <p:spPr>
          <a:xfrm flipV="1">
            <a:off x="7331571" y="1853383"/>
            <a:ext cx="568479" cy="5878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A96EA283-EE0B-4A60-9D1B-6EA043749AE7}"/>
              </a:ext>
            </a:extLst>
          </p:cNvPr>
          <p:cNvCxnSpPr>
            <a:cxnSpLocks/>
          </p:cNvCxnSpPr>
          <p:nvPr/>
        </p:nvCxnSpPr>
        <p:spPr>
          <a:xfrm flipH="1">
            <a:off x="4251537" y="4636323"/>
            <a:ext cx="505175" cy="439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3975DCE7-A70A-4584-B9D5-0366A5FEC30B}"/>
              </a:ext>
            </a:extLst>
          </p:cNvPr>
          <p:cNvCxnSpPr>
            <a:cxnSpLocks/>
          </p:cNvCxnSpPr>
          <p:nvPr/>
        </p:nvCxnSpPr>
        <p:spPr>
          <a:xfrm>
            <a:off x="7435290" y="4636323"/>
            <a:ext cx="480828" cy="3466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3" name="Bildobjekt 22">
            <a:extLst>
              <a:ext uri="{FF2B5EF4-FFF2-40B4-BE49-F238E27FC236}">
                <a16:creationId xmlns:a16="http://schemas.microsoft.com/office/drawing/2014/main" id="{C8AC4EE0-4317-4A44-BD52-0D5015A063C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64961" y="1892674"/>
            <a:ext cx="4639907" cy="3479930"/>
          </a:xfrm>
          <a:prstGeom prst="rect">
            <a:avLst/>
          </a:prstGeom>
        </p:spPr>
      </p:pic>
    </p:spTree>
    <p:extLst>
      <p:ext uri="{BB962C8B-B14F-4D97-AF65-F5344CB8AC3E}">
        <p14:creationId xmlns:p14="http://schemas.microsoft.com/office/powerpoint/2010/main" val="25534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10" name="Ellips 9">
            <a:extLst>
              <a:ext uri="{FF2B5EF4-FFF2-40B4-BE49-F238E27FC236}">
                <a16:creationId xmlns:a16="http://schemas.microsoft.com/office/drawing/2014/main" id="{BAAB3CB8-66C5-4CA5-B583-E3C8B01BECB4}"/>
              </a:ext>
            </a:extLst>
          </p:cNvPr>
          <p:cNvSpPr/>
          <p:nvPr/>
        </p:nvSpPr>
        <p:spPr>
          <a:xfrm>
            <a:off x="2920092" y="323434"/>
            <a:ext cx="6351814" cy="6373056"/>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r>
              <a:rPr lang="sv-SE" dirty="0"/>
              <a:t>Matematikundervisning</a:t>
            </a:r>
          </a:p>
        </p:txBody>
      </p:sp>
      <p:sp>
        <p:nvSpPr>
          <p:cNvPr id="4" name="Ellips 3">
            <a:extLst>
              <a:ext uri="{FF2B5EF4-FFF2-40B4-BE49-F238E27FC236}">
                <a16:creationId xmlns:a16="http://schemas.microsoft.com/office/drawing/2014/main" id="{53507703-D5EC-4FA5-A7B8-81B6BA828E98}"/>
              </a:ext>
            </a:extLst>
          </p:cNvPr>
          <p:cNvSpPr/>
          <p:nvPr/>
        </p:nvSpPr>
        <p:spPr>
          <a:xfrm>
            <a:off x="4796517" y="2302555"/>
            <a:ext cx="2598965" cy="259896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t>Räkneflytskompetens</a:t>
            </a:r>
            <a:endParaRPr lang="sv-SE" sz="1400" dirty="0"/>
          </a:p>
          <a:p>
            <a:pPr algn="ctr"/>
            <a:r>
              <a:rPr lang="sv-SE" sz="1400" dirty="0"/>
              <a:t>AG1</a:t>
            </a:r>
          </a:p>
        </p:txBody>
      </p:sp>
    </p:spTree>
    <p:extLst>
      <p:ext uri="{BB962C8B-B14F-4D97-AF65-F5344CB8AC3E}">
        <p14:creationId xmlns:p14="http://schemas.microsoft.com/office/powerpoint/2010/main" val="3929084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10" name="Ellips 9">
            <a:extLst>
              <a:ext uri="{FF2B5EF4-FFF2-40B4-BE49-F238E27FC236}">
                <a16:creationId xmlns:a16="http://schemas.microsoft.com/office/drawing/2014/main" id="{BAAB3CB8-66C5-4CA5-B583-E3C8B01BECB4}"/>
              </a:ext>
            </a:extLst>
          </p:cNvPr>
          <p:cNvSpPr/>
          <p:nvPr/>
        </p:nvSpPr>
        <p:spPr>
          <a:xfrm>
            <a:off x="3590509" y="1088168"/>
            <a:ext cx="5010980" cy="502773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r>
              <a:rPr lang="sv-SE" dirty="0"/>
              <a:t>Matematikundervisning</a:t>
            </a:r>
          </a:p>
        </p:txBody>
      </p:sp>
      <p:sp>
        <p:nvSpPr>
          <p:cNvPr id="4" name="Ellips 3">
            <a:extLst>
              <a:ext uri="{FF2B5EF4-FFF2-40B4-BE49-F238E27FC236}">
                <a16:creationId xmlns:a16="http://schemas.microsoft.com/office/drawing/2014/main" id="{53507703-D5EC-4FA5-A7B8-81B6BA828E98}"/>
              </a:ext>
            </a:extLst>
          </p:cNvPr>
          <p:cNvSpPr/>
          <p:nvPr/>
        </p:nvSpPr>
        <p:spPr>
          <a:xfrm>
            <a:off x="4796517" y="2302555"/>
            <a:ext cx="2598965" cy="259896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t>Räkneflytskompetens</a:t>
            </a:r>
            <a:endParaRPr lang="sv-SE" sz="1400" dirty="0"/>
          </a:p>
          <a:p>
            <a:pPr algn="ctr"/>
            <a:r>
              <a:rPr lang="sv-SE" sz="1400" dirty="0"/>
              <a:t>AG1</a:t>
            </a:r>
          </a:p>
        </p:txBody>
      </p:sp>
    </p:spTree>
    <p:extLst>
      <p:ext uri="{BB962C8B-B14F-4D97-AF65-F5344CB8AC3E}">
        <p14:creationId xmlns:p14="http://schemas.microsoft.com/office/powerpoint/2010/main" val="236423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6E637-B0D6-4D41-A7F2-BD9459360EEC}"/>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99A9B41D-A685-4B4F-8E1A-00008DBF55D5}"/>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0C4FBC86-2B53-4F53-9E47-E0D212DED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0"/>
            <a:ext cx="12893040" cy="7225475"/>
          </a:xfrm>
          <a:prstGeom prst="rect">
            <a:avLst/>
          </a:prstGeom>
        </p:spPr>
      </p:pic>
      <p:sp>
        <p:nvSpPr>
          <p:cNvPr id="10" name="Ellips 9">
            <a:extLst>
              <a:ext uri="{FF2B5EF4-FFF2-40B4-BE49-F238E27FC236}">
                <a16:creationId xmlns:a16="http://schemas.microsoft.com/office/drawing/2014/main" id="{BAAB3CB8-66C5-4CA5-B583-E3C8B01BECB4}"/>
              </a:ext>
            </a:extLst>
          </p:cNvPr>
          <p:cNvSpPr/>
          <p:nvPr/>
        </p:nvSpPr>
        <p:spPr>
          <a:xfrm>
            <a:off x="584887" y="-1916806"/>
            <a:ext cx="11022223" cy="11059085"/>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r>
              <a:rPr lang="sv-SE" dirty="0"/>
              <a:t>Matematikundervisning</a:t>
            </a:r>
          </a:p>
        </p:txBody>
      </p:sp>
      <p:sp>
        <p:nvSpPr>
          <p:cNvPr id="4" name="Ellips 3">
            <a:extLst>
              <a:ext uri="{FF2B5EF4-FFF2-40B4-BE49-F238E27FC236}">
                <a16:creationId xmlns:a16="http://schemas.microsoft.com/office/drawing/2014/main" id="{53507703-D5EC-4FA5-A7B8-81B6BA828E98}"/>
              </a:ext>
            </a:extLst>
          </p:cNvPr>
          <p:cNvSpPr/>
          <p:nvPr/>
        </p:nvSpPr>
        <p:spPr>
          <a:xfrm>
            <a:off x="4796517" y="2302555"/>
            <a:ext cx="2598965" cy="2598965"/>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t>Räkneflytskompetens</a:t>
            </a:r>
            <a:endParaRPr lang="sv-SE" sz="1400" dirty="0"/>
          </a:p>
          <a:p>
            <a:pPr algn="ctr"/>
            <a:r>
              <a:rPr lang="sv-SE" sz="1400" dirty="0"/>
              <a:t>AG1</a:t>
            </a:r>
          </a:p>
        </p:txBody>
      </p:sp>
    </p:spTree>
    <p:extLst>
      <p:ext uri="{BB962C8B-B14F-4D97-AF65-F5344CB8AC3E}">
        <p14:creationId xmlns:p14="http://schemas.microsoft.com/office/powerpoint/2010/main" val="149988662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18050</TotalTime>
  <Words>710</Words>
  <Application>Microsoft Office PowerPoint</Application>
  <PresentationFormat>Bredbild</PresentationFormat>
  <Paragraphs>167</Paragraphs>
  <Slides>21</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Nordin Marcus</dc:creator>
  <cp:lastModifiedBy>Nordin Marcus</cp:lastModifiedBy>
  <cp:revision>33</cp:revision>
  <dcterms:created xsi:type="dcterms:W3CDTF">2018-10-30T08:18:22Z</dcterms:created>
  <dcterms:modified xsi:type="dcterms:W3CDTF">2019-03-04T12:53:26Z</dcterms:modified>
</cp:coreProperties>
</file>